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8" r:id="rId3"/>
    <p:sldId id="272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4" r:id="rId15"/>
    <p:sldId id="274" r:id="rId16"/>
    <p:sldId id="275" r:id="rId17"/>
    <p:sldId id="276" r:id="rId18"/>
    <p:sldId id="27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E2CD-E812-47A0-860C-CFF7CA2D343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916D0-F826-487D-9BDE-56EA77CA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71DAC6-17D8-4952-8C43-8B5013E4C47C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1B0ADD-31E9-4C7B-BF48-115820863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Assessing Institutional Assessment Integration Efforts: Where is Your Campus? 	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 smtClean="0"/>
              <a:t>2010 Assessment Institute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4" y="609600"/>
            <a:ext cx="5105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Catherine M. Wehlburg, Ph.D.</a:t>
            </a:r>
          </a:p>
          <a:p>
            <a:r>
              <a:rPr lang="en-US" dirty="0" smtClean="0"/>
              <a:t>Assistant Provost, Institutional Effectiveness</a:t>
            </a:r>
          </a:p>
          <a:p>
            <a:r>
              <a:rPr lang="en-US" dirty="0" smtClean="0"/>
              <a:t>Texas Christian University</a:t>
            </a:r>
          </a:p>
          <a:p>
            <a:r>
              <a:rPr lang="en-US" dirty="0" smtClean="0"/>
              <a:t>c.wehlburg@tcu.edu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524000"/>
          </a:xfrm>
        </p:spPr>
        <p:txBody>
          <a:bodyPr/>
          <a:lstStyle/>
          <a:p>
            <a:r>
              <a:rPr lang="en-US" dirty="0" smtClean="0"/>
              <a:t>Levels of Implementation </a:t>
            </a:r>
            <a:r>
              <a:rPr lang="en-US" sz="2000" dirty="0" smtClean="0"/>
              <a:t>(Lopez, 2002)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Level 1 – Beginning Implementation of Assessment Programs</a:t>
            </a:r>
          </a:p>
          <a:p>
            <a:pPr lvl="1"/>
            <a:r>
              <a:rPr lang="en-US" dirty="0" smtClean="0"/>
              <a:t>Shared understanding of purposes has not evolved or is just beginning to evolve</a:t>
            </a:r>
          </a:p>
          <a:p>
            <a:pPr lvl="1"/>
            <a:r>
              <a:rPr lang="en-US" dirty="0" smtClean="0"/>
              <a:t>No institution-wide understanding of assessment strategies.  </a:t>
            </a:r>
          </a:p>
          <a:p>
            <a:pPr lvl="1"/>
            <a:r>
              <a:rPr lang="en-US" dirty="0" smtClean="0"/>
              <a:t>Few or no departments have outcomes stated</a:t>
            </a:r>
          </a:p>
          <a:p>
            <a:pPr lvl="1"/>
            <a:r>
              <a:rPr lang="en-US" dirty="0" smtClean="0"/>
              <a:t>Unclear or no institutional level outcomes identified</a:t>
            </a:r>
          </a:p>
          <a:p>
            <a:pPr lvl="1"/>
            <a:r>
              <a:rPr lang="en-US" dirty="0" smtClean="0"/>
              <a:t>Little or no faculty buy-in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524000"/>
          </a:xfrm>
        </p:spPr>
        <p:txBody>
          <a:bodyPr/>
          <a:lstStyle/>
          <a:p>
            <a:r>
              <a:rPr lang="en-US" dirty="0" smtClean="0"/>
              <a:t>Levels of Implementation </a:t>
            </a:r>
            <a:r>
              <a:rPr lang="en-US" sz="2000" dirty="0" smtClean="0"/>
              <a:t>(Lopez, 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2 – Making Progress in Implementing Assessment Programs</a:t>
            </a:r>
          </a:p>
          <a:p>
            <a:pPr lvl="1"/>
            <a:r>
              <a:rPr lang="en-US" dirty="0" smtClean="0"/>
              <a:t>Student learning and assessment are somewhat valued</a:t>
            </a:r>
          </a:p>
          <a:p>
            <a:pPr lvl="1"/>
            <a:r>
              <a:rPr lang="en-US" dirty="0" smtClean="0"/>
              <a:t>Some departments have listed outcomes</a:t>
            </a:r>
          </a:p>
          <a:p>
            <a:pPr lvl="1"/>
            <a:r>
              <a:rPr lang="en-US" dirty="0" smtClean="0"/>
              <a:t>Assessment of general education is not widespread</a:t>
            </a:r>
          </a:p>
          <a:p>
            <a:pPr lvl="1"/>
            <a:r>
              <a:rPr lang="en-US" dirty="0" smtClean="0"/>
              <a:t>Some faculty are taking responsibility for assessing learning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524000"/>
          </a:xfrm>
        </p:spPr>
        <p:txBody>
          <a:bodyPr/>
          <a:lstStyle/>
          <a:p>
            <a:r>
              <a:rPr lang="en-US" dirty="0" smtClean="0"/>
              <a:t>Levels of Implementation </a:t>
            </a:r>
            <a:r>
              <a:rPr lang="en-US" sz="2000" dirty="0" smtClean="0"/>
              <a:t>(Lopez, 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3 – Maturing Stages of Continuous Improvement </a:t>
            </a:r>
          </a:p>
          <a:p>
            <a:pPr lvl="1"/>
            <a:r>
              <a:rPr lang="en-US" dirty="0" smtClean="0"/>
              <a:t>Assessment is a priority – a “way of life”</a:t>
            </a:r>
          </a:p>
          <a:p>
            <a:pPr lvl="1"/>
            <a:r>
              <a:rPr lang="en-US" dirty="0" smtClean="0"/>
              <a:t>Students, faculty, and staff see assessment as part of the institutional culture</a:t>
            </a:r>
          </a:p>
          <a:p>
            <a:pPr lvl="1"/>
            <a:r>
              <a:rPr lang="en-US" dirty="0" smtClean="0"/>
              <a:t>All academic units create and use the results of assessment plans</a:t>
            </a:r>
          </a:p>
          <a:p>
            <a:pPr lvl="1"/>
            <a:r>
              <a:rPr lang="en-US" dirty="0" smtClean="0"/>
              <a:t>Departmental and institutional decision-making is tied to assessment results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524000"/>
          </a:xfrm>
        </p:spPr>
        <p:txBody>
          <a:bodyPr/>
          <a:lstStyle/>
          <a:p>
            <a:r>
              <a:rPr lang="en-US" dirty="0" smtClean="0"/>
              <a:t>Assessing </a:t>
            </a:r>
            <a:r>
              <a:rPr lang="en-US" smtClean="0"/>
              <a:t>Transformation </a:t>
            </a:r>
            <a:r>
              <a:rPr lang="en-US" sz="2000" smtClean="0"/>
              <a:t>(2003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6 point rubric looking at dimensions of the transformative process of assessment that includes:</a:t>
            </a:r>
          </a:p>
          <a:p>
            <a:pPr lvl="1"/>
            <a:r>
              <a:rPr lang="en-US" dirty="0" smtClean="0"/>
              <a:t>Assessment Purpose</a:t>
            </a:r>
          </a:p>
          <a:p>
            <a:pPr lvl="1"/>
            <a:r>
              <a:rPr lang="en-US" dirty="0" smtClean="0"/>
              <a:t>Data Acquisition and Analysis</a:t>
            </a:r>
          </a:p>
          <a:p>
            <a:pPr lvl="1"/>
            <a:r>
              <a:rPr lang="en-US" dirty="0" smtClean="0"/>
              <a:t>Application of Findings</a:t>
            </a:r>
          </a:p>
          <a:p>
            <a:pPr lvl="1"/>
            <a:r>
              <a:rPr lang="en-US" dirty="0" smtClean="0"/>
              <a:t>Dissemination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Assessment – The </a:t>
            </a:r>
            <a:r>
              <a:rPr lang="en-US" dirty="0" err="1" smtClean="0"/>
              <a:t>Mobius</a:t>
            </a:r>
            <a:r>
              <a:rPr lang="en-US" dirty="0" smtClean="0"/>
              <a:t>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44976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Stage 1 – Assessment is a separated and “added on” responsibility</a:t>
            </a:r>
          </a:p>
          <a:p>
            <a:r>
              <a:rPr lang="en-US" sz="3200" dirty="0" smtClean="0"/>
              <a:t>Stage 2 – Assessment becomes a part of teaching and learning but is separated from teaching and learning</a:t>
            </a:r>
          </a:p>
          <a:p>
            <a:r>
              <a:rPr lang="en-US" sz="3200" dirty="0" smtClean="0"/>
              <a:t>Stage 3 – Teaching and learning is the center and assessment surrounds it</a:t>
            </a:r>
          </a:p>
          <a:p>
            <a:r>
              <a:rPr lang="en-US" sz="3200" dirty="0" smtClean="0"/>
              <a:t>Stage 4 – The </a:t>
            </a:r>
            <a:r>
              <a:rPr lang="en-US" sz="3200" dirty="0" err="1" smtClean="0"/>
              <a:t>Mobius</a:t>
            </a:r>
            <a:r>
              <a:rPr lang="en-US" sz="3200" dirty="0" smtClean="0"/>
              <a:t> Strip – integration of teaching, learning, and assessment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Stage 1 – Assessment is a separated and “added on” responsibility.</a:t>
            </a:r>
          </a:p>
        </p:txBody>
      </p:sp>
      <p:pic>
        <p:nvPicPr>
          <p:cNvPr id="4" name="Content Placeholder 3" descr="assessment mobius strip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136775"/>
            <a:ext cx="6294967" cy="4721225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Stage 2 – Assessment becomes a part of teaching and learning</a:t>
            </a:r>
            <a:endParaRPr lang="en-US" sz="3600" dirty="0"/>
          </a:p>
        </p:txBody>
      </p:sp>
      <p:pic>
        <p:nvPicPr>
          <p:cNvPr id="4" name="Content Placeholder 3" descr="Assessment mobius strip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5990167" cy="4492625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 3 – Teaching and learning is the center &amp;assessment surrounds it.</a:t>
            </a:r>
            <a:endParaRPr lang="en-US" sz="3600" dirty="0"/>
          </a:p>
        </p:txBody>
      </p:sp>
      <p:pic>
        <p:nvPicPr>
          <p:cNvPr id="4" name="Content Placeholder 3" descr="assessment mobius strip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84375"/>
            <a:ext cx="6498167" cy="4873625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Stage 4 – The </a:t>
            </a:r>
            <a:r>
              <a:rPr lang="en-US" sz="3600" dirty="0" err="1" smtClean="0"/>
              <a:t>Mobius</a:t>
            </a:r>
            <a:r>
              <a:rPr lang="en-US" sz="3600" dirty="0" smtClean="0"/>
              <a:t> Strip – integration of teaching, learning, and assessment.</a:t>
            </a:r>
            <a:endParaRPr lang="en-US" sz="3600" dirty="0"/>
          </a:p>
        </p:txBody>
      </p:sp>
      <p:pic>
        <p:nvPicPr>
          <p:cNvPr id="4" name="Content Placeholder 3" descr="Assessment mobius stri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84375"/>
            <a:ext cx="6498167" cy="4873625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Your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you bring back to your institution from this session? This conference?</a:t>
            </a:r>
          </a:p>
          <a:p>
            <a:r>
              <a:rPr lang="en-US" dirty="0" smtClean="0"/>
              <a:t>How can you further work to integrate assessment efforts?</a:t>
            </a:r>
          </a:p>
          <a:p>
            <a:r>
              <a:rPr lang="en-US" dirty="0" smtClean="0"/>
              <a:t>What relationships do you need to build to ensure a cross-campus approach?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at your institution?</a:t>
            </a:r>
          </a:p>
          <a:p>
            <a:r>
              <a:rPr lang="en-US" dirty="0" smtClean="0"/>
              <a:t>Why are you here?</a:t>
            </a:r>
          </a:p>
          <a:p>
            <a:r>
              <a:rPr lang="en-US" dirty="0" smtClean="0"/>
              <a:t>What do you hope to learn?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Documents and Settings\cwehlburg\Local Settings\Temporary Internet Files\Content.IE5\DBW0PAQR\MCj044193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238563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pabook.libraries.psu.edu/familylit/FFN/workshop3/images/booklist/seven%20blind%20m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3810000" cy="49404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Assessment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to the institution</a:t>
            </a:r>
          </a:p>
          <a:p>
            <a:r>
              <a:rPr lang="en-US" dirty="0" smtClean="0"/>
              <a:t>Use of assessment data more widespread</a:t>
            </a:r>
          </a:p>
          <a:p>
            <a:r>
              <a:rPr lang="en-US" dirty="0" smtClean="0"/>
              <a:t>Collaboration across campus for institutional enhancement</a:t>
            </a:r>
          </a:p>
          <a:p>
            <a:r>
              <a:rPr lang="en-US" dirty="0" smtClean="0"/>
              <a:t>Potential for transformative assessment practices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</a:t>
            </a:r>
            <a:r>
              <a:rPr lang="en-US" sz="2000" dirty="0" smtClean="0"/>
              <a:t>(Miller &amp; </a:t>
            </a:r>
            <a:r>
              <a:rPr lang="en-US" sz="2000" dirty="0" err="1" smtClean="0"/>
              <a:t>Leskes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Assessing Individual Student Learning Within Courses</a:t>
            </a:r>
          </a:p>
          <a:p>
            <a:pPr lvl="1"/>
            <a:r>
              <a:rPr lang="en-US" dirty="0" smtClean="0"/>
              <a:t>Is the student learning as expected?</a:t>
            </a:r>
          </a:p>
          <a:p>
            <a:pPr lvl="1"/>
            <a:r>
              <a:rPr lang="en-US" dirty="0" smtClean="0"/>
              <a:t>Has the student work improved over the semester?</a:t>
            </a:r>
          </a:p>
          <a:p>
            <a:pPr lvl="1"/>
            <a:r>
              <a:rPr lang="en-US" dirty="0" smtClean="0"/>
              <a:t>How well has the student achieved the learning outcomes?</a:t>
            </a:r>
          </a:p>
          <a:p>
            <a:pPr lvl="1"/>
            <a:r>
              <a:rPr lang="en-US" dirty="0" smtClean="0"/>
              <a:t>What are the student’s strengths and weaknesses?</a:t>
            </a:r>
          </a:p>
          <a:p>
            <a:r>
              <a:rPr lang="en-US" dirty="0" smtClean="0"/>
              <a:t>Evidence – embedded student work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</a:t>
            </a:r>
            <a:r>
              <a:rPr lang="en-US" sz="2000" dirty="0" smtClean="0"/>
              <a:t>(Miller &amp; </a:t>
            </a:r>
            <a:r>
              <a:rPr lang="en-US" sz="2000" dirty="0" err="1" smtClean="0"/>
              <a:t>Leskes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Assessing Individual Student Learning Across Courses</a:t>
            </a:r>
          </a:p>
          <a:p>
            <a:pPr lvl="1"/>
            <a:r>
              <a:rPr lang="en-US" dirty="0" smtClean="0"/>
              <a:t>Has the student’s work improved or met standards during the program?</a:t>
            </a:r>
          </a:p>
          <a:p>
            <a:pPr lvl="1"/>
            <a:r>
              <a:rPr lang="en-US" dirty="0" smtClean="0"/>
              <a:t>How well has the student achieved the disciplinary outcomes of the major program?</a:t>
            </a:r>
          </a:p>
          <a:p>
            <a:pPr lvl="1"/>
            <a:r>
              <a:rPr lang="en-US" dirty="0" smtClean="0"/>
              <a:t>How well has the student achieved the general learning outcomes of the intuition?</a:t>
            </a:r>
          </a:p>
          <a:p>
            <a:r>
              <a:rPr lang="en-US" dirty="0" smtClean="0"/>
              <a:t>Evidence – Portfolios, Capstone, Licensure Exam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</a:t>
            </a:r>
            <a:r>
              <a:rPr lang="en-US" sz="2000" dirty="0" smtClean="0"/>
              <a:t>(Miller &amp; </a:t>
            </a:r>
            <a:r>
              <a:rPr lang="en-US" sz="2000" dirty="0" err="1" smtClean="0"/>
              <a:t>Leskes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Assessing Courses</a:t>
            </a:r>
          </a:p>
          <a:p>
            <a:pPr lvl="1"/>
            <a:r>
              <a:rPr lang="en-US" dirty="0" smtClean="0"/>
              <a:t>How well is the class achieving outcomes? </a:t>
            </a:r>
          </a:p>
          <a:p>
            <a:pPr lvl="1"/>
            <a:r>
              <a:rPr lang="en-US" dirty="0" smtClean="0"/>
              <a:t>Are the assignments helping student achieve the expected level?</a:t>
            </a:r>
          </a:p>
          <a:p>
            <a:pPr lvl="1"/>
            <a:r>
              <a:rPr lang="en-US" dirty="0" smtClean="0"/>
              <a:t>Are students prepared for subsequent courses?</a:t>
            </a:r>
          </a:p>
          <a:p>
            <a:pPr lvl="1"/>
            <a:r>
              <a:rPr lang="en-US" dirty="0" smtClean="0"/>
              <a:t>Is the course level appropriate?</a:t>
            </a:r>
          </a:p>
          <a:p>
            <a:pPr lvl="1"/>
            <a:r>
              <a:rPr lang="en-US" dirty="0" smtClean="0"/>
              <a:t>Is the course fulfilling its purpose in a larger curriculum?</a:t>
            </a:r>
          </a:p>
          <a:p>
            <a:r>
              <a:rPr lang="en-US" dirty="0" smtClean="0"/>
              <a:t>Evidence  - Embedded work, Course portfolios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</a:t>
            </a:r>
            <a:r>
              <a:rPr lang="en-US" sz="2000" dirty="0" smtClean="0"/>
              <a:t>(Miller &amp; </a:t>
            </a:r>
            <a:r>
              <a:rPr lang="en-US" sz="2000" dirty="0" err="1" smtClean="0"/>
              <a:t>Leskes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Programs</a:t>
            </a:r>
          </a:p>
          <a:p>
            <a:pPr lvl="1"/>
            <a:r>
              <a:rPr lang="en-US" dirty="0" smtClean="0"/>
              <a:t>Do the program’s courses contribute to outcomes?</a:t>
            </a:r>
          </a:p>
          <a:p>
            <a:pPr lvl="1"/>
            <a:r>
              <a:rPr lang="en-US" dirty="0" smtClean="0"/>
              <a:t>How well does the program fulfill its purposes in the curriculum?</a:t>
            </a:r>
          </a:p>
          <a:p>
            <a:pPr lvl="1"/>
            <a:r>
              <a:rPr lang="en-US" dirty="0" smtClean="0"/>
              <a:t>Does the program’s design resonate with outcomes?</a:t>
            </a:r>
          </a:p>
          <a:p>
            <a:pPr lvl="1"/>
            <a:r>
              <a:rPr lang="en-US" dirty="0" smtClean="0"/>
              <a:t>Are the courses organized in a coherent manner?</a:t>
            </a:r>
          </a:p>
          <a:p>
            <a:pPr lvl="1"/>
            <a:r>
              <a:rPr lang="en-US" dirty="0" smtClean="0"/>
              <a:t>Does the program advance institution-wide goals?</a:t>
            </a:r>
          </a:p>
          <a:p>
            <a:r>
              <a:rPr lang="en-US" dirty="0" smtClean="0"/>
              <a:t>Evidence – Pre/Post testing, portfolios, etc.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</a:t>
            </a:r>
            <a:r>
              <a:rPr lang="en-US" sz="2000" dirty="0" smtClean="0"/>
              <a:t>(Miller &amp; </a:t>
            </a:r>
            <a:r>
              <a:rPr lang="en-US" sz="2000" dirty="0" err="1" smtClean="0"/>
              <a:t>Leskes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Assessing the Institution</a:t>
            </a:r>
          </a:p>
          <a:p>
            <a:pPr lvl="1"/>
            <a:r>
              <a:rPr lang="en-US" dirty="0" smtClean="0"/>
              <a:t>What do the institution's programs add up to in terms of learning?</a:t>
            </a:r>
          </a:p>
          <a:p>
            <a:pPr lvl="1"/>
            <a:r>
              <a:rPr lang="en-US" dirty="0" smtClean="0"/>
              <a:t>How well are the institution's goals and outcomes for student learning being achieved?</a:t>
            </a:r>
          </a:p>
          <a:p>
            <a:pPr lvl="1"/>
            <a:r>
              <a:rPr lang="en-US" dirty="0" smtClean="0"/>
              <a:t>How much have student learned over their college </a:t>
            </a:r>
            <a:r>
              <a:rPr lang="en-US" dirty="0" err="1" smtClean="0"/>
              <a:t>eyears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the institution education students for the workforce? Future?</a:t>
            </a:r>
          </a:p>
          <a:p>
            <a:r>
              <a:rPr lang="en-US" dirty="0" smtClean="0"/>
              <a:t>Evidence – Alumni survey, NSSE and other, ???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111</TotalTime>
  <Words>747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Deluxe</vt:lpstr>
      <vt:lpstr>Assessing Institutional Assessment Integration Efforts: Where is Your Campus?    2010 Assessment Institute </vt:lpstr>
      <vt:lpstr>Introductions</vt:lpstr>
      <vt:lpstr>Story Time</vt:lpstr>
      <vt:lpstr>Institutional Assessment Integration</vt:lpstr>
      <vt:lpstr>Levels of Assessment (Miller &amp; Leskes, 2005)</vt:lpstr>
      <vt:lpstr>Levels of Assessment (Miller &amp; Leskes, 2005)</vt:lpstr>
      <vt:lpstr>Levels of Assessment (Miller &amp; Leskes, 2005)</vt:lpstr>
      <vt:lpstr>Levels of Assessment (Miller &amp; Leskes, 2005)</vt:lpstr>
      <vt:lpstr>Levels of Assessment (Miller &amp; Leskes, 2005)</vt:lpstr>
      <vt:lpstr>Levels of Implementation (Lopez, 2002)</vt:lpstr>
      <vt:lpstr>Levels of Implementation (Lopez, 2002)</vt:lpstr>
      <vt:lpstr>Levels of Implementation (Lopez, 2002)</vt:lpstr>
      <vt:lpstr>Assessing Transformation (2003)</vt:lpstr>
      <vt:lpstr>Stages of Assessment – The Mobius Strip</vt:lpstr>
      <vt:lpstr>Stage 1 – Assessment is a separated and “added on” responsibility.</vt:lpstr>
      <vt:lpstr>Stage 2 – Assessment becomes a part of teaching and learning</vt:lpstr>
      <vt:lpstr>Stage 3 – Teaching and learning is the center &amp;assessment surrounds it.</vt:lpstr>
      <vt:lpstr>Stage 4 – The Mobius Strip – integration of teaching, learning, and assessment.</vt:lpstr>
      <vt:lpstr>Where Is Your Campus?</vt:lpstr>
      <vt:lpstr>Questions?</vt:lpstr>
    </vt:vector>
  </TitlesOfParts>
  <Company>Texas Christian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Institutional Assessment Integration Efforts: Where is Your Campus?   </dc:title>
  <dc:creator>Administrator</dc:creator>
  <cp:lastModifiedBy>Administrator</cp:lastModifiedBy>
  <cp:revision>19</cp:revision>
  <dcterms:created xsi:type="dcterms:W3CDTF">2010-02-08T22:08:04Z</dcterms:created>
  <dcterms:modified xsi:type="dcterms:W3CDTF">2010-10-17T17:17:09Z</dcterms:modified>
</cp:coreProperties>
</file>