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handoutMasterIdLst>
    <p:handoutMasterId r:id="rId41"/>
  </p:handoutMasterIdLst>
  <p:sldIdLst>
    <p:sldId id="256" r:id="rId2"/>
    <p:sldId id="257" r:id="rId3"/>
    <p:sldId id="258" r:id="rId4"/>
    <p:sldId id="259" r:id="rId5"/>
    <p:sldId id="260" r:id="rId6"/>
    <p:sldId id="261" r:id="rId7"/>
    <p:sldId id="262" r:id="rId8"/>
    <p:sldId id="263" r:id="rId9"/>
    <p:sldId id="264" r:id="rId10"/>
    <p:sldId id="265"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91" r:id="rId33"/>
    <p:sldId id="292" r:id="rId34"/>
    <p:sldId id="293" r:id="rId35"/>
    <p:sldId id="289" r:id="rId36"/>
    <p:sldId id="290" r:id="rId37"/>
    <p:sldId id="266" r:id="rId38"/>
    <p:sldId id="267" r:id="rId3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56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r>
              <a:rPr lang="en-US" smtClean="0"/>
              <a:t>Wehlburg - AALHE 2016</a:t>
            </a:r>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B8D1D44A-9002-4E44-9085-93FD81E17A96}" type="slidenum">
              <a:rPr lang="en-US" smtClean="0"/>
              <a:t>‹#›</a:t>
            </a:fld>
            <a:endParaRPr lang="en-US"/>
          </a:p>
        </p:txBody>
      </p:sp>
    </p:spTree>
    <p:extLst>
      <p:ext uri="{BB962C8B-B14F-4D97-AF65-F5344CB8AC3E}">
        <p14:creationId xmlns:p14="http://schemas.microsoft.com/office/powerpoint/2010/main" val="2412508935"/>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r>
              <a:rPr lang="en-US" smtClean="0"/>
              <a:t>Wehlburg - AALHE 2016</a:t>
            </a:r>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B8C93EB5-75E4-4BEB-984C-91905F18B37F}" type="slidenum">
              <a:rPr lang="en-US" smtClean="0"/>
              <a:t>‹#›</a:t>
            </a:fld>
            <a:endParaRPr lang="en-US"/>
          </a:p>
        </p:txBody>
      </p:sp>
    </p:spTree>
    <p:extLst>
      <p:ext uri="{BB962C8B-B14F-4D97-AF65-F5344CB8AC3E}">
        <p14:creationId xmlns:p14="http://schemas.microsoft.com/office/powerpoint/2010/main" val="2037421549"/>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Wehlburg - AALHE 2016</a:t>
            </a:r>
            <a:endParaRPr lang="en-US"/>
          </a:p>
        </p:txBody>
      </p:sp>
    </p:spTree>
    <p:extLst>
      <p:ext uri="{BB962C8B-B14F-4D97-AF65-F5344CB8AC3E}">
        <p14:creationId xmlns:p14="http://schemas.microsoft.com/office/powerpoint/2010/main" val="1348247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r>
              <a:rPr lang="en-US" smtClean="0"/>
              <a:t>Wehlburg - AALHE 2016</a:t>
            </a:r>
            <a:endParaRPr lang="en-US"/>
          </a:p>
        </p:txBody>
      </p:sp>
    </p:spTree>
    <p:extLst>
      <p:ext uri="{BB962C8B-B14F-4D97-AF65-F5344CB8AC3E}">
        <p14:creationId xmlns:p14="http://schemas.microsoft.com/office/powerpoint/2010/main" val="2961730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Wehlburg - AALHE 2016</a:t>
            </a:r>
            <a:endParaRPr lang="en-US"/>
          </a:p>
        </p:txBody>
      </p:sp>
    </p:spTree>
    <p:extLst>
      <p:ext uri="{BB962C8B-B14F-4D97-AF65-F5344CB8AC3E}">
        <p14:creationId xmlns:p14="http://schemas.microsoft.com/office/powerpoint/2010/main" val="36752717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FE6CC608-0E94-4D04-A584-12491B1BB652}" type="datetimeFigureOut">
              <a:rPr lang="en-US" smtClean="0"/>
              <a:t>6/3/2016</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30BB3781-C388-46B7-9280-694DACBE1FB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6CC608-0E94-4D04-A584-12491B1BB652}" type="datetimeFigureOut">
              <a:rPr lang="en-US" smtClean="0"/>
              <a:t>6/3/2016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BB3781-C388-46B7-9280-694DACBE1FB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6CC608-0E94-4D04-A584-12491B1BB652}" type="datetimeFigureOut">
              <a:rPr lang="en-US" smtClean="0"/>
              <a:t>6/3/2016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BB3781-C388-46B7-9280-694DACBE1FB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6CC608-0E94-4D04-A584-12491B1BB652}" type="datetimeFigureOut">
              <a:rPr lang="en-US" smtClean="0"/>
              <a:t>6/3/2016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BB3781-C388-46B7-9280-694DACBE1FB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6CC608-0E94-4D04-A584-12491B1BB652}" type="datetimeFigureOut">
              <a:rPr lang="en-US" smtClean="0"/>
              <a:t>6/3/2016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BB3781-C388-46B7-9280-694DACBE1FB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E6CC608-0E94-4D04-A584-12491B1BB652}" type="datetimeFigureOut">
              <a:rPr lang="en-US" smtClean="0"/>
              <a:t>6/3/2016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BB3781-C388-46B7-9280-694DACBE1FB1}"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E6CC608-0E94-4D04-A584-12491B1BB652}" type="datetimeFigureOut">
              <a:rPr lang="en-US" smtClean="0"/>
              <a:t>6/3/2016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BB3781-C388-46B7-9280-694DACBE1FB1}"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6CC608-0E94-4D04-A584-12491B1BB652}" type="datetimeFigureOut">
              <a:rPr lang="en-US" smtClean="0"/>
              <a:t>6/3/2016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BB3781-C388-46B7-9280-694DACBE1FB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6CC608-0E94-4D04-A584-12491B1BB652}" type="datetimeFigureOut">
              <a:rPr lang="en-US" smtClean="0"/>
              <a:t>6/3/2016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BB3781-C388-46B7-9280-694DACBE1FB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FE6CC608-0E94-4D04-A584-12491B1BB652}" type="datetimeFigureOut">
              <a:rPr lang="en-US" smtClean="0"/>
              <a:t>6/3/2016</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30BB3781-C388-46B7-9280-694DACBE1FB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FE6CC608-0E94-4D04-A584-12491B1BB652}" type="datetimeFigureOut">
              <a:rPr lang="en-US" smtClean="0"/>
              <a:t>6/3/2016</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30BB3781-C388-46B7-9280-694DACBE1FB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FE6CC608-0E94-4D04-A584-12491B1BB652}" type="datetimeFigureOut">
              <a:rPr lang="en-US" smtClean="0"/>
              <a:t>6/3/2016</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30BB3781-C388-46B7-9280-694DACBE1F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7010400" cy="2784980"/>
          </a:xfrm>
        </p:spPr>
        <p:txBody>
          <a:bodyPr>
            <a:normAutofit/>
          </a:bodyPr>
          <a:lstStyle/>
          <a:p>
            <a:r>
              <a:rPr lang="en-US" sz="4000" dirty="0" smtClean="0"/>
              <a:t>Assessment as a Dialogue Towards Transformation in Higher Education – Can We Use This for Change?</a:t>
            </a:r>
            <a:endParaRPr lang="en-US" sz="4000" dirty="0"/>
          </a:p>
        </p:txBody>
      </p:sp>
      <p:sp>
        <p:nvSpPr>
          <p:cNvPr id="3" name="Subtitle 2"/>
          <p:cNvSpPr>
            <a:spLocks noGrp="1"/>
          </p:cNvSpPr>
          <p:nvPr>
            <p:ph type="subTitle" idx="1"/>
          </p:nvPr>
        </p:nvSpPr>
        <p:spPr>
          <a:xfrm>
            <a:off x="990600" y="4267200"/>
            <a:ext cx="7086600" cy="2286000"/>
          </a:xfrm>
        </p:spPr>
        <p:txBody>
          <a:bodyPr/>
          <a:lstStyle/>
          <a:p>
            <a:r>
              <a:rPr lang="en-US" dirty="0" smtClean="0"/>
              <a:t>Catherine M. Wehlburg, Ph.D.</a:t>
            </a:r>
          </a:p>
          <a:p>
            <a:r>
              <a:rPr lang="en-US" dirty="0" smtClean="0"/>
              <a:t>Associate Provost, Texas Christian University</a:t>
            </a:r>
          </a:p>
          <a:p>
            <a:r>
              <a:rPr lang="en-US" dirty="0" smtClean="0"/>
              <a:t>c.wehlburg@tcu.edu</a:t>
            </a:r>
            <a:endParaRPr lang="en-US" dirty="0"/>
          </a:p>
        </p:txBody>
      </p:sp>
    </p:spTree>
    <p:extLst>
      <p:ext uri="{BB962C8B-B14F-4D97-AF65-F5344CB8AC3E}">
        <p14:creationId xmlns:p14="http://schemas.microsoft.com/office/powerpoint/2010/main" val="133990714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a:t>
            </a:r>
            <a:endParaRPr lang="en-US" dirty="0"/>
          </a:p>
        </p:txBody>
      </p:sp>
      <p:sp>
        <p:nvSpPr>
          <p:cNvPr id="3" name="Content Placeholder 2"/>
          <p:cNvSpPr>
            <a:spLocks noGrp="1"/>
          </p:cNvSpPr>
          <p:nvPr>
            <p:ph idx="1"/>
          </p:nvPr>
        </p:nvSpPr>
        <p:spPr>
          <a:xfrm>
            <a:off x="1219200" y="1752600"/>
            <a:ext cx="6440245" cy="4191000"/>
          </a:xfrm>
        </p:spPr>
        <p:txBody>
          <a:bodyPr>
            <a:noAutofit/>
          </a:bodyPr>
          <a:lstStyle/>
          <a:p>
            <a:r>
              <a:rPr lang="en-US" sz="2800" dirty="0" smtClean="0"/>
              <a:t>Why would faculty change?</a:t>
            </a:r>
          </a:p>
          <a:p>
            <a:pPr lvl="1"/>
            <a:r>
              <a:rPr lang="en-US" sz="2800" dirty="0" smtClean="0"/>
              <a:t>They care about student learning</a:t>
            </a:r>
          </a:p>
          <a:p>
            <a:pPr lvl="1"/>
            <a:r>
              <a:rPr lang="en-US" sz="2800" dirty="0" smtClean="0"/>
              <a:t>They have institutional knowledge and know what can work and what needs to change</a:t>
            </a:r>
          </a:p>
          <a:p>
            <a:pPr lvl="1"/>
            <a:r>
              <a:rPr lang="en-US" sz="2800" dirty="0" smtClean="0"/>
              <a:t>They have direct access to the students</a:t>
            </a:r>
          </a:p>
          <a:p>
            <a:pPr lvl="1"/>
            <a:r>
              <a:rPr lang="en-US" sz="2800" dirty="0" smtClean="0"/>
              <a:t>They can push for change in the administration</a:t>
            </a:r>
            <a:endParaRPr lang="en-US" sz="2800" dirty="0"/>
          </a:p>
        </p:txBody>
      </p:sp>
    </p:spTree>
    <p:extLst>
      <p:ext uri="{BB962C8B-B14F-4D97-AF65-F5344CB8AC3E}">
        <p14:creationId xmlns:p14="http://schemas.microsoft.com/office/powerpoint/2010/main" val="79068573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Barriers Exist?</a:t>
            </a:r>
            <a:endParaRPr lang="en-US" dirty="0"/>
          </a:p>
        </p:txBody>
      </p:sp>
      <p:sp>
        <p:nvSpPr>
          <p:cNvPr id="3" name="Content Placeholder 2"/>
          <p:cNvSpPr>
            <a:spLocks noGrp="1"/>
          </p:cNvSpPr>
          <p:nvPr>
            <p:ph idx="1"/>
          </p:nvPr>
        </p:nvSpPr>
        <p:spPr/>
        <p:txBody>
          <a:bodyPr/>
          <a:lstStyle/>
          <a:p>
            <a:r>
              <a:rPr lang="en-US" dirty="0" smtClean="0"/>
              <a:t>Faculty are busy</a:t>
            </a:r>
          </a:p>
          <a:p>
            <a:r>
              <a:rPr lang="en-US" dirty="0" smtClean="0"/>
              <a:t>Faculty focus on their discipline </a:t>
            </a:r>
          </a:p>
          <a:p>
            <a:r>
              <a:rPr lang="en-US" dirty="0" smtClean="0"/>
              <a:t>Faculty are rewarded for work within the department and not (usually) for work outside of their academic area</a:t>
            </a:r>
          </a:p>
          <a:p>
            <a:r>
              <a:rPr lang="en-US" dirty="0" smtClean="0"/>
              <a:t>Faculty may not see assessment or institutional change as their job</a:t>
            </a:r>
            <a:endParaRPr lang="en-US" dirty="0"/>
          </a:p>
        </p:txBody>
      </p:sp>
    </p:spTree>
    <p:extLst>
      <p:ext uri="{BB962C8B-B14F-4D97-AF65-F5344CB8AC3E}">
        <p14:creationId xmlns:p14="http://schemas.microsoft.com/office/powerpoint/2010/main" val="207757496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Overcome</a:t>
            </a:r>
            <a:endParaRPr lang="en-US" dirty="0"/>
          </a:p>
        </p:txBody>
      </p:sp>
      <p:sp>
        <p:nvSpPr>
          <p:cNvPr id="3" name="Content Placeholder 2"/>
          <p:cNvSpPr>
            <a:spLocks noGrp="1"/>
          </p:cNvSpPr>
          <p:nvPr>
            <p:ph idx="1"/>
          </p:nvPr>
        </p:nvSpPr>
        <p:spPr>
          <a:xfrm>
            <a:off x="1066800" y="1905000"/>
            <a:ext cx="7086600" cy="4114799"/>
          </a:xfrm>
        </p:spPr>
        <p:txBody>
          <a:bodyPr>
            <a:normAutofit/>
          </a:bodyPr>
          <a:lstStyle/>
          <a:p>
            <a:r>
              <a:rPr lang="en-US" dirty="0" smtClean="0"/>
              <a:t>Faculty Communities</a:t>
            </a:r>
          </a:p>
          <a:p>
            <a:r>
              <a:rPr lang="en-US" dirty="0" smtClean="0"/>
              <a:t>Focus on issues as they relate to student learning</a:t>
            </a:r>
          </a:p>
          <a:p>
            <a:r>
              <a:rPr lang="en-US" dirty="0" smtClean="0"/>
              <a:t>Use the Faculty Senate and Committee structure to inform your decisions/process</a:t>
            </a:r>
          </a:p>
          <a:p>
            <a:r>
              <a:rPr lang="en-US" dirty="0" smtClean="0"/>
              <a:t>Visit and listen</a:t>
            </a:r>
          </a:p>
          <a:p>
            <a:r>
              <a:rPr lang="en-US" dirty="0" smtClean="0"/>
              <a:t>Ask for invitations to meetings</a:t>
            </a:r>
          </a:p>
          <a:p>
            <a:r>
              <a:rPr lang="en-US" dirty="0" smtClean="0"/>
              <a:t>Meet the faculty where they are (literally and figuratively</a:t>
            </a:r>
          </a:p>
        </p:txBody>
      </p:sp>
    </p:spTree>
    <p:extLst>
      <p:ext uri="{BB962C8B-B14F-4D97-AF65-F5344CB8AC3E}">
        <p14:creationId xmlns:p14="http://schemas.microsoft.com/office/powerpoint/2010/main" val="18973135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Administrators</a:t>
            </a:r>
            <a:endParaRPr lang="en-US" dirty="0"/>
          </a:p>
        </p:txBody>
      </p:sp>
      <p:sp>
        <p:nvSpPr>
          <p:cNvPr id="3" name="Content Placeholder 2"/>
          <p:cNvSpPr>
            <a:spLocks noGrp="1"/>
          </p:cNvSpPr>
          <p:nvPr>
            <p:ph idx="1"/>
          </p:nvPr>
        </p:nvSpPr>
        <p:spPr>
          <a:xfrm>
            <a:off x="1219200" y="1828800"/>
            <a:ext cx="6440245" cy="4191000"/>
          </a:xfrm>
        </p:spPr>
        <p:txBody>
          <a:bodyPr>
            <a:normAutofit lnSpcReduction="10000"/>
          </a:bodyPr>
          <a:lstStyle/>
          <a:p>
            <a:r>
              <a:rPr lang="en-US" sz="2800" dirty="0" smtClean="0"/>
              <a:t>Why would administrators change?</a:t>
            </a:r>
          </a:p>
          <a:p>
            <a:pPr lvl="1"/>
            <a:r>
              <a:rPr lang="en-US" sz="2800" dirty="0" smtClean="0"/>
              <a:t>They want what is best for the institution</a:t>
            </a:r>
          </a:p>
          <a:p>
            <a:pPr lvl="1"/>
            <a:r>
              <a:rPr lang="en-US" sz="2800" dirty="0" smtClean="0"/>
              <a:t>They can keep (or develop) power or influence</a:t>
            </a:r>
          </a:p>
          <a:p>
            <a:pPr lvl="1"/>
            <a:r>
              <a:rPr lang="en-US" sz="2800" dirty="0" smtClean="0"/>
              <a:t>Maintaining accreditation is a HUGE issue</a:t>
            </a:r>
          </a:p>
          <a:p>
            <a:pPr lvl="1"/>
            <a:r>
              <a:rPr lang="en-US" sz="2800" dirty="0" smtClean="0"/>
              <a:t>The faculty require them to change</a:t>
            </a:r>
          </a:p>
          <a:p>
            <a:pPr lvl="1"/>
            <a:r>
              <a:rPr lang="en-US" sz="2800" dirty="0" smtClean="0"/>
              <a:t>They see the value in a new vision</a:t>
            </a:r>
          </a:p>
          <a:p>
            <a:pPr lvl="1"/>
            <a:endParaRPr lang="en-US" dirty="0"/>
          </a:p>
        </p:txBody>
      </p:sp>
    </p:spTree>
    <p:extLst>
      <p:ext uri="{BB962C8B-B14F-4D97-AF65-F5344CB8AC3E}">
        <p14:creationId xmlns:p14="http://schemas.microsoft.com/office/powerpoint/2010/main" val="95687001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Barriers Exist?</a:t>
            </a:r>
            <a:endParaRPr lang="en-US" dirty="0"/>
          </a:p>
        </p:txBody>
      </p:sp>
      <p:sp>
        <p:nvSpPr>
          <p:cNvPr id="3" name="Content Placeholder 2"/>
          <p:cNvSpPr>
            <a:spLocks noGrp="1"/>
          </p:cNvSpPr>
          <p:nvPr>
            <p:ph idx="1"/>
          </p:nvPr>
        </p:nvSpPr>
        <p:spPr/>
        <p:txBody>
          <a:bodyPr/>
          <a:lstStyle/>
          <a:p>
            <a:r>
              <a:rPr lang="en-US" dirty="0" smtClean="0"/>
              <a:t>Administrators are busy</a:t>
            </a:r>
          </a:p>
          <a:p>
            <a:r>
              <a:rPr lang="en-US" dirty="0" smtClean="0"/>
              <a:t>Administrators often see their role as focusing on “THEIR” issue rather than as integrated into the overall institution</a:t>
            </a:r>
          </a:p>
          <a:p>
            <a:r>
              <a:rPr lang="en-US" dirty="0" smtClean="0"/>
              <a:t>They don’t always hear the “talk” and “whispers”</a:t>
            </a:r>
          </a:p>
          <a:p>
            <a:r>
              <a:rPr lang="en-US" dirty="0" smtClean="0"/>
              <a:t>They believe that they are working for the right change</a:t>
            </a:r>
            <a:endParaRPr lang="en-US" dirty="0"/>
          </a:p>
        </p:txBody>
      </p:sp>
    </p:spTree>
    <p:extLst>
      <p:ext uri="{BB962C8B-B14F-4D97-AF65-F5344CB8AC3E}">
        <p14:creationId xmlns:p14="http://schemas.microsoft.com/office/powerpoint/2010/main" val="141536107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Overcome</a:t>
            </a:r>
            <a:endParaRPr lang="en-US" dirty="0"/>
          </a:p>
        </p:txBody>
      </p:sp>
      <p:sp>
        <p:nvSpPr>
          <p:cNvPr id="3" name="Content Placeholder 2"/>
          <p:cNvSpPr>
            <a:spLocks noGrp="1"/>
          </p:cNvSpPr>
          <p:nvPr>
            <p:ph idx="1"/>
          </p:nvPr>
        </p:nvSpPr>
        <p:spPr/>
        <p:txBody>
          <a:bodyPr/>
          <a:lstStyle/>
          <a:p>
            <a:r>
              <a:rPr lang="en-US" dirty="0" smtClean="0"/>
              <a:t>Provide data and interpret it for them</a:t>
            </a:r>
          </a:p>
          <a:p>
            <a:r>
              <a:rPr lang="en-US" dirty="0" smtClean="0"/>
              <a:t>Bring solutions to existing problems</a:t>
            </a:r>
          </a:p>
          <a:p>
            <a:r>
              <a:rPr lang="en-US" dirty="0" smtClean="0"/>
              <a:t>Make them look good</a:t>
            </a:r>
          </a:p>
          <a:p>
            <a:r>
              <a:rPr lang="en-US" dirty="0" smtClean="0"/>
              <a:t>View their role through their eyes</a:t>
            </a:r>
          </a:p>
          <a:p>
            <a:r>
              <a:rPr lang="en-US" dirty="0" smtClean="0"/>
              <a:t>Keep them informed – and ask for their feedback</a:t>
            </a:r>
          </a:p>
          <a:p>
            <a:r>
              <a:rPr lang="en-US" dirty="0" smtClean="0"/>
              <a:t>Touch base informally when possible</a:t>
            </a:r>
            <a:endParaRPr lang="en-US" dirty="0"/>
          </a:p>
        </p:txBody>
      </p:sp>
    </p:spTree>
    <p:extLst>
      <p:ext uri="{BB962C8B-B14F-4D97-AF65-F5344CB8AC3E}">
        <p14:creationId xmlns:p14="http://schemas.microsoft.com/office/powerpoint/2010/main" val="64701953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a:t>
            </a:r>
            <a:endParaRPr lang="en-US" dirty="0"/>
          </a:p>
        </p:txBody>
      </p:sp>
      <p:sp>
        <p:nvSpPr>
          <p:cNvPr id="3" name="Content Placeholder 2"/>
          <p:cNvSpPr>
            <a:spLocks noGrp="1"/>
          </p:cNvSpPr>
          <p:nvPr>
            <p:ph idx="1"/>
          </p:nvPr>
        </p:nvSpPr>
        <p:spPr>
          <a:xfrm>
            <a:off x="1295400" y="1981200"/>
            <a:ext cx="6364045" cy="3886200"/>
          </a:xfrm>
        </p:spPr>
        <p:txBody>
          <a:bodyPr>
            <a:normAutofit lnSpcReduction="10000"/>
          </a:bodyPr>
          <a:lstStyle/>
          <a:p>
            <a:r>
              <a:rPr lang="en-US" sz="2800" dirty="0" smtClean="0"/>
              <a:t>Why would staff change?</a:t>
            </a:r>
          </a:p>
          <a:p>
            <a:pPr lvl="1"/>
            <a:r>
              <a:rPr lang="en-US" sz="2800" dirty="0" smtClean="0"/>
              <a:t>Staff care about students and their futures</a:t>
            </a:r>
          </a:p>
          <a:p>
            <a:pPr lvl="1"/>
            <a:r>
              <a:rPr lang="en-US" sz="2800" dirty="0" smtClean="0"/>
              <a:t>New rules, laws,  or policies</a:t>
            </a:r>
          </a:p>
          <a:p>
            <a:pPr lvl="1"/>
            <a:r>
              <a:rPr lang="en-US" sz="2800" dirty="0" smtClean="0"/>
              <a:t>New situations or roles</a:t>
            </a:r>
          </a:p>
          <a:p>
            <a:pPr lvl="1"/>
            <a:r>
              <a:rPr lang="en-US" sz="2800" dirty="0" smtClean="0"/>
              <a:t>Students bring issues to them to solve</a:t>
            </a:r>
          </a:p>
          <a:p>
            <a:pPr lvl="1"/>
            <a:r>
              <a:rPr lang="en-US" sz="2800" dirty="0" smtClean="0"/>
              <a:t>Technology changes</a:t>
            </a:r>
          </a:p>
          <a:p>
            <a:pPr lvl="1"/>
            <a:endParaRPr lang="en-US" dirty="0"/>
          </a:p>
        </p:txBody>
      </p:sp>
    </p:spTree>
    <p:extLst>
      <p:ext uri="{BB962C8B-B14F-4D97-AF65-F5344CB8AC3E}">
        <p14:creationId xmlns:p14="http://schemas.microsoft.com/office/powerpoint/2010/main" val="35043612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Barriers Exist?</a:t>
            </a:r>
            <a:endParaRPr lang="en-US" dirty="0"/>
          </a:p>
        </p:txBody>
      </p:sp>
      <p:sp>
        <p:nvSpPr>
          <p:cNvPr id="3" name="Content Placeholder 2"/>
          <p:cNvSpPr>
            <a:spLocks noGrp="1"/>
          </p:cNvSpPr>
          <p:nvPr>
            <p:ph idx="1"/>
          </p:nvPr>
        </p:nvSpPr>
        <p:spPr/>
        <p:txBody>
          <a:bodyPr/>
          <a:lstStyle/>
          <a:p>
            <a:r>
              <a:rPr lang="en-US" sz="2800" dirty="0" smtClean="0"/>
              <a:t>Outdated practices or policies</a:t>
            </a:r>
          </a:p>
          <a:p>
            <a:r>
              <a:rPr lang="en-US" sz="2800" dirty="0" smtClean="0"/>
              <a:t>Lack of insight across campus lines</a:t>
            </a:r>
          </a:p>
          <a:p>
            <a:r>
              <a:rPr lang="en-US" sz="2800" dirty="0" smtClean="0"/>
              <a:t>Not clearly seeing a need for change or an existing problem</a:t>
            </a:r>
          </a:p>
          <a:p>
            <a:r>
              <a:rPr lang="en-US" sz="2800" dirty="0" smtClean="0"/>
              <a:t>No rewards for changing</a:t>
            </a:r>
          </a:p>
          <a:p>
            <a:endParaRPr lang="en-US" dirty="0"/>
          </a:p>
        </p:txBody>
      </p:sp>
    </p:spTree>
    <p:extLst>
      <p:ext uri="{BB962C8B-B14F-4D97-AF65-F5344CB8AC3E}">
        <p14:creationId xmlns:p14="http://schemas.microsoft.com/office/powerpoint/2010/main" val="343589868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Overcome?</a:t>
            </a:r>
            <a:endParaRPr lang="en-US" dirty="0"/>
          </a:p>
        </p:txBody>
      </p:sp>
      <p:sp>
        <p:nvSpPr>
          <p:cNvPr id="3" name="Content Placeholder 2"/>
          <p:cNvSpPr>
            <a:spLocks noGrp="1"/>
          </p:cNvSpPr>
          <p:nvPr>
            <p:ph idx="1"/>
          </p:nvPr>
        </p:nvSpPr>
        <p:spPr>
          <a:xfrm>
            <a:off x="1463040" y="2119256"/>
            <a:ext cx="6196405" cy="3824343"/>
          </a:xfrm>
        </p:spPr>
        <p:txBody>
          <a:bodyPr>
            <a:normAutofit/>
          </a:bodyPr>
          <a:lstStyle/>
          <a:p>
            <a:r>
              <a:rPr lang="en-US" dirty="0" smtClean="0"/>
              <a:t>Know the policies – and their history</a:t>
            </a:r>
          </a:p>
          <a:p>
            <a:r>
              <a:rPr lang="en-US" dirty="0" smtClean="0"/>
              <a:t>Talk with staff about issues BEFORE they become problematic (if possible)</a:t>
            </a:r>
          </a:p>
          <a:p>
            <a:r>
              <a:rPr lang="en-US" dirty="0" smtClean="0"/>
              <a:t>Provide them with the data they need to make good decisions</a:t>
            </a:r>
          </a:p>
          <a:p>
            <a:r>
              <a:rPr lang="en-US" dirty="0" smtClean="0"/>
              <a:t>Take on the responsibility for requesting the change (or pass on to other appropriate sources)</a:t>
            </a:r>
          </a:p>
          <a:p>
            <a:r>
              <a:rPr lang="en-US" dirty="0" smtClean="0"/>
              <a:t>Thank them – a lot!</a:t>
            </a:r>
            <a:endParaRPr lang="en-US" dirty="0"/>
          </a:p>
        </p:txBody>
      </p:sp>
    </p:spTree>
    <p:extLst>
      <p:ext uri="{BB962C8B-B14F-4D97-AF65-F5344CB8AC3E}">
        <p14:creationId xmlns:p14="http://schemas.microsoft.com/office/powerpoint/2010/main" val="291015420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a:t>
            </a:r>
            <a:endParaRPr lang="en-US" dirty="0"/>
          </a:p>
        </p:txBody>
      </p:sp>
      <p:sp>
        <p:nvSpPr>
          <p:cNvPr id="3" name="Content Placeholder 2"/>
          <p:cNvSpPr>
            <a:spLocks noGrp="1"/>
          </p:cNvSpPr>
          <p:nvPr>
            <p:ph idx="1"/>
          </p:nvPr>
        </p:nvSpPr>
        <p:spPr/>
        <p:txBody>
          <a:bodyPr/>
          <a:lstStyle/>
          <a:p>
            <a:r>
              <a:rPr lang="en-US" dirty="0" smtClean="0"/>
              <a:t>Why would students change? </a:t>
            </a:r>
          </a:p>
          <a:p>
            <a:pPr lvl="1"/>
            <a:r>
              <a:rPr lang="en-US" sz="4400" b="1" dirty="0" smtClean="0"/>
              <a:t>They do! </a:t>
            </a:r>
          </a:p>
          <a:p>
            <a:pPr marL="365760" lvl="1" indent="0">
              <a:buNone/>
            </a:pPr>
            <a:endParaRPr lang="en-US" dirty="0"/>
          </a:p>
        </p:txBody>
      </p:sp>
      <p:pic>
        <p:nvPicPr>
          <p:cNvPr id="8194" name="Picture 2" descr="C:\Users\cwehlburg\AppData\Local\Microsoft\Windows\Temporary Internet Files\Content.IE5\NE1OZTV0\MC9000480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1828800"/>
            <a:ext cx="3423440" cy="4093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00525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Time of Transitions</a:t>
            </a:r>
            <a:endParaRPr lang="en-US" dirty="0"/>
          </a:p>
        </p:txBody>
      </p:sp>
      <p:sp>
        <p:nvSpPr>
          <p:cNvPr id="3" name="Content Placeholder 2"/>
          <p:cNvSpPr>
            <a:spLocks noGrp="1"/>
          </p:cNvSpPr>
          <p:nvPr>
            <p:ph idx="1"/>
          </p:nvPr>
        </p:nvSpPr>
        <p:spPr/>
        <p:txBody>
          <a:bodyPr/>
          <a:lstStyle/>
          <a:p>
            <a:r>
              <a:rPr lang="en-US" dirty="0" smtClean="0"/>
              <a:t>What is up with higher education???</a:t>
            </a:r>
            <a:endParaRPr lang="en-US" dirty="0"/>
          </a:p>
        </p:txBody>
      </p:sp>
      <p:pic>
        <p:nvPicPr>
          <p:cNvPr id="1027" name="Picture 3" descr="C:\Users\cwehlburg\AppData\Local\Microsoft\Windows\Temporary Internet Files\Content.IE5\REHJLTH3\MC90030538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2793748"/>
            <a:ext cx="1266444" cy="18324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wehlburg\AppData\Local\Microsoft\Windows\Temporary Internet Files\Content.IE5\NE1OZTV0\MC90035514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3733800"/>
            <a:ext cx="1829714" cy="181142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cwehlburg\AppData\Local\Microsoft\Windows\Temporary Internet Files\Content.IE5\REHJLTH3\MC90015485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5314" y="2599481"/>
            <a:ext cx="2438400" cy="16166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cwehlburg\AppData\Local\Microsoft\Windows\Temporary Internet Files\Content.IE5\NE1OZTV0\MC90044145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4431938"/>
            <a:ext cx="1905853" cy="1905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15735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So….what do we change?</a:t>
            </a:r>
            <a:endParaRPr lang="en-US" dirty="0"/>
          </a:p>
        </p:txBody>
      </p:sp>
      <p:sp>
        <p:nvSpPr>
          <p:cNvPr id="3" name="Content Placeholder 2"/>
          <p:cNvSpPr>
            <a:spLocks noGrp="1"/>
          </p:cNvSpPr>
          <p:nvPr>
            <p:ph idx="1"/>
          </p:nvPr>
        </p:nvSpPr>
        <p:spPr/>
        <p:txBody>
          <a:bodyPr/>
          <a:lstStyle/>
          <a:p>
            <a:pPr lvl="1"/>
            <a:r>
              <a:rPr lang="en-US" sz="3200" dirty="0"/>
              <a:t>Higher Education?</a:t>
            </a:r>
          </a:p>
          <a:p>
            <a:pPr lvl="1"/>
            <a:r>
              <a:rPr lang="en-US" sz="3200" dirty="0"/>
              <a:t>Pedagogy</a:t>
            </a:r>
          </a:p>
          <a:p>
            <a:pPr lvl="1"/>
            <a:r>
              <a:rPr lang="en-US" sz="3200" dirty="0"/>
              <a:t>Assessment Practices?</a:t>
            </a:r>
          </a:p>
          <a:p>
            <a:pPr lvl="1"/>
            <a:r>
              <a:rPr lang="en-US" sz="3200" dirty="0"/>
              <a:t>Accreditation Requirements?</a:t>
            </a:r>
          </a:p>
          <a:p>
            <a:pPr lvl="1"/>
            <a:r>
              <a:rPr lang="en-US" sz="3200" dirty="0"/>
              <a:t>Federal Mandates?</a:t>
            </a:r>
          </a:p>
          <a:p>
            <a:pPr lvl="1"/>
            <a:r>
              <a:rPr lang="en-US" sz="3200" dirty="0"/>
              <a:t>All of the Above? </a:t>
            </a:r>
          </a:p>
          <a:p>
            <a:endParaRPr lang="en-US" dirty="0"/>
          </a:p>
        </p:txBody>
      </p:sp>
    </p:spTree>
    <p:extLst>
      <p:ext uri="{BB962C8B-B14F-4D97-AF65-F5344CB8AC3E}">
        <p14:creationId xmlns:p14="http://schemas.microsoft.com/office/powerpoint/2010/main" val="164924543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Transformative Change</a:t>
            </a:r>
            <a:endParaRPr lang="en-US" dirty="0"/>
          </a:p>
        </p:txBody>
      </p:sp>
      <p:sp>
        <p:nvSpPr>
          <p:cNvPr id="3" name="Content Placeholder 2"/>
          <p:cNvSpPr>
            <a:spLocks noGrp="1"/>
          </p:cNvSpPr>
          <p:nvPr>
            <p:ph idx="1"/>
          </p:nvPr>
        </p:nvSpPr>
        <p:spPr/>
        <p:txBody>
          <a:bodyPr>
            <a:noAutofit/>
          </a:bodyPr>
          <a:lstStyle/>
          <a:p>
            <a:r>
              <a:rPr lang="en-US" sz="2800" dirty="0"/>
              <a:t>The change made is more than cosmetic or decorative – it must be meaningful</a:t>
            </a:r>
          </a:p>
          <a:p>
            <a:r>
              <a:rPr lang="en-US" sz="2800" dirty="0"/>
              <a:t>The change is based on real information that identifies an issue or challenge</a:t>
            </a:r>
          </a:p>
          <a:p>
            <a:r>
              <a:rPr lang="en-US" sz="2800" dirty="0"/>
              <a:t>The change results in long-lasting improvements</a:t>
            </a:r>
          </a:p>
        </p:txBody>
      </p:sp>
    </p:spTree>
    <p:extLst>
      <p:ext uri="{BB962C8B-B14F-4D97-AF65-F5344CB8AC3E}">
        <p14:creationId xmlns:p14="http://schemas.microsoft.com/office/powerpoint/2010/main" val="50279801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But….HOW???</a:t>
            </a:r>
            <a:endParaRPr lang="en-US" dirty="0"/>
          </a:p>
        </p:txBody>
      </p:sp>
      <p:sp>
        <p:nvSpPr>
          <p:cNvPr id="3" name="Content Placeholder 2"/>
          <p:cNvSpPr>
            <a:spLocks noGrp="1"/>
          </p:cNvSpPr>
          <p:nvPr>
            <p:ph idx="1"/>
          </p:nvPr>
        </p:nvSpPr>
        <p:spPr>
          <a:xfrm>
            <a:off x="1463040" y="2119257"/>
            <a:ext cx="6537960" cy="3603812"/>
          </a:xfrm>
        </p:spPr>
        <p:txBody>
          <a:bodyPr>
            <a:noAutofit/>
          </a:bodyPr>
          <a:lstStyle/>
          <a:p>
            <a:r>
              <a:rPr lang="en-US" sz="3600" dirty="0"/>
              <a:t>Question Everything!</a:t>
            </a:r>
          </a:p>
          <a:p>
            <a:r>
              <a:rPr lang="en-US" sz="3600" dirty="0"/>
              <a:t>Look Carefully at “Sacred Cows”</a:t>
            </a:r>
          </a:p>
          <a:p>
            <a:r>
              <a:rPr lang="en-US" sz="3600" dirty="0"/>
              <a:t>Ask the REALLY </a:t>
            </a:r>
            <a:r>
              <a:rPr lang="en-US" sz="3600" dirty="0" smtClean="0"/>
              <a:t>Hard Questions</a:t>
            </a:r>
            <a:endParaRPr lang="en-US" sz="3600" dirty="0"/>
          </a:p>
          <a:p>
            <a:r>
              <a:rPr lang="en-US" sz="3600" dirty="0"/>
              <a:t>Admit Errors or Missteps</a:t>
            </a:r>
          </a:p>
        </p:txBody>
      </p:sp>
    </p:spTree>
    <p:extLst>
      <p:ext uri="{BB962C8B-B14F-4D97-AF65-F5344CB8AC3E}">
        <p14:creationId xmlns:p14="http://schemas.microsoft.com/office/powerpoint/2010/main" val="159180766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BUT…..HOW????</a:t>
            </a:r>
            <a:endParaRPr lang="en-US" dirty="0"/>
          </a:p>
        </p:txBody>
      </p:sp>
      <p:sp>
        <p:nvSpPr>
          <p:cNvPr id="3" name="Content Placeholder 2"/>
          <p:cNvSpPr>
            <a:spLocks noGrp="1"/>
          </p:cNvSpPr>
          <p:nvPr>
            <p:ph idx="1"/>
          </p:nvPr>
        </p:nvSpPr>
        <p:spPr>
          <a:xfrm>
            <a:off x="990600" y="1752600"/>
            <a:ext cx="7239000" cy="4495800"/>
          </a:xfrm>
        </p:spPr>
        <p:txBody>
          <a:bodyPr>
            <a:normAutofit/>
          </a:bodyPr>
          <a:lstStyle/>
          <a:p>
            <a:r>
              <a:rPr lang="en-US" dirty="0"/>
              <a:t>Get yourself on campus-wide committees</a:t>
            </a:r>
          </a:p>
          <a:p>
            <a:r>
              <a:rPr lang="en-US" dirty="0"/>
              <a:t>Get yourself involved with strategic planning and implementation</a:t>
            </a:r>
          </a:p>
          <a:p>
            <a:r>
              <a:rPr lang="en-US" dirty="0"/>
              <a:t>Know your institutional </a:t>
            </a:r>
            <a:r>
              <a:rPr lang="en-US" dirty="0" smtClean="0"/>
              <a:t>budget – and budget managers</a:t>
            </a:r>
            <a:endParaRPr lang="en-US" dirty="0"/>
          </a:p>
          <a:p>
            <a:r>
              <a:rPr lang="en-US" dirty="0"/>
              <a:t>Speak to faculty senate, President’s councils, or any possible group to share data, plans, information, etc.</a:t>
            </a:r>
          </a:p>
          <a:p>
            <a:r>
              <a:rPr lang="en-US" dirty="0"/>
              <a:t>Tie assessment questions (and results) to strategic plans, institutional programs, and decision-making data </a:t>
            </a:r>
            <a:r>
              <a:rPr lang="en-US" dirty="0" smtClean="0"/>
              <a:t>points</a:t>
            </a:r>
          </a:p>
          <a:p>
            <a:r>
              <a:rPr lang="en-US" dirty="0" smtClean="0"/>
              <a:t>Get involved at the state and national level, too!</a:t>
            </a:r>
            <a:endParaRPr lang="en-US" dirty="0"/>
          </a:p>
          <a:p>
            <a:endParaRPr lang="en-US" dirty="0"/>
          </a:p>
        </p:txBody>
      </p:sp>
    </p:spTree>
    <p:extLst>
      <p:ext uri="{BB962C8B-B14F-4D97-AF65-F5344CB8AC3E}">
        <p14:creationId xmlns:p14="http://schemas.microsoft.com/office/powerpoint/2010/main" val="103338578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The Right Questions</a:t>
            </a:r>
            <a:endParaRPr lang="en-US" dirty="0"/>
          </a:p>
        </p:txBody>
      </p:sp>
      <p:sp>
        <p:nvSpPr>
          <p:cNvPr id="3" name="Content Placeholder 2"/>
          <p:cNvSpPr>
            <a:spLocks noGrp="1"/>
          </p:cNvSpPr>
          <p:nvPr>
            <p:ph idx="1"/>
          </p:nvPr>
        </p:nvSpPr>
        <p:spPr>
          <a:xfrm>
            <a:off x="1066800" y="1905000"/>
            <a:ext cx="7162800" cy="4267199"/>
          </a:xfrm>
        </p:spPr>
        <p:txBody>
          <a:bodyPr>
            <a:normAutofit/>
          </a:bodyPr>
          <a:lstStyle/>
          <a:p>
            <a:r>
              <a:rPr lang="en-US" dirty="0"/>
              <a:t>Are our students meeting our mission statements? Is our Mission Statement any good?</a:t>
            </a:r>
          </a:p>
          <a:p>
            <a:r>
              <a:rPr lang="en-US" dirty="0"/>
              <a:t>Do faculty teach with the mission statement in mind? How do we know? What does this do for student learning?</a:t>
            </a:r>
          </a:p>
          <a:p>
            <a:r>
              <a:rPr lang="en-US" dirty="0"/>
              <a:t>Are our students becoming more global? More able to solve problems? Better able to think critically</a:t>
            </a:r>
            <a:r>
              <a:rPr lang="en-US" dirty="0" smtClean="0"/>
              <a:t>?</a:t>
            </a:r>
          </a:p>
          <a:p>
            <a:r>
              <a:rPr lang="en-US" dirty="0" smtClean="0"/>
              <a:t>What do our constituents want to know? Why?</a:t>
            </a:r>
            <a:endParaRPr lang="en-US" dirty="0"/>
          </a:p>
          <a:p>
            <a:r>
              <a:rPr lang="en-US" dirty="0"/>
              <a:t>How do we know? What do we know? </a:t>
            </a:r>
          </a:p>
          <a:p>
            <a:r>
              <a:rPr lang="en-US" dirty="0"/>
              <a:t>And many, many more….</a:t>
            </a:r>
          </a:p>
        </p:txBody>
      </p:sp>
    </p:spTree>
    <p:extLst>
      <p:ext uri="{BB962C8B-B14F-4D97-AF65-F5344CB8AC3E}">
        <p14:creationId xmlns:p14="http://schemas.microsoft.com/office/powerpoint/2010/main" val="314111162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Because…</a:t>
            </a:r>
            <a:endParaRPr lang="en-US" dirty="0"/>
          </a:p>
        </p:txBody>
      </p:sp>
      <p:sp>
        <p:nvSpPr>
          <p:cNvPr id="3" name="Content Placeholder 2"/>
          <p:cNvSpPr>
            <a:spLocks noGrp="1"/>
          </p:cNvSpPr>
          <p:nvPr>
            <p:ph idx="1"/>
          </p:nvPr>
        </p:nvSpPr>
        <p:spPr>
          <a:xfrm>
            <a:off x="1463040" y="2119257"/>
            <a:ext cx="6537960" cy="3603812"/>
          </a:xfrm>
        </p:spPr>
        <p:txBody>
          <a:bodyPr>
            <a:normAutofit/>
          </a:bodyPr>
          <a:lstStyle/>
          <a:p>
            <a:pPr marL="0" indent="0" algn="ctr">
              <a:buNone/>
            </a:pPr>
            <a:r>
              <a:rPr lang="en-US" sz="4400" b="1" i="1" dirty="0" smtClean="0">
                <a:solidFill>
                  <a:srgbClr val="0070C0"/>
                </a:solidFill>
              </a:rPr>
              <a:t>It’s not about assessment – it’s about learning </a:t>
            </a:r>
          </a:p>
          <a:p>
            <a:pPr marL="0" indent="0" algn="ctr">
              <a:buNone/>
            </a:pPr>
            <a:r>
              <a:rPr lang="en-US" sz="4400" b="1" i="1" dirty="0" smtClean="0">
                <a:solidFill>
                  <a:srgbClr val="0070C0"/>
                </a:solidFill>
              </a:rPr>
              <a:t>and it’s about</a:t>
            </a:r>
          </a:p>
          <a:p>
            <a:pPr marL="0" indent="0" algn="ctr">
              <a:buNone/>
            </a:pPr>
            <a:r>
              <a:rPr lang="en-US" sz="4400" b="1" i="1" dirty="0" smtClean="0">
                <a:solidFill>
                  <a:srgbClr val="0070C0"/>
                </a:solidFill>
              </a:rPr>
              <a:t>our future!</a:t>
            </a:r>
            <a:endParaRPr lang="en-US" sz="4400" b="1" i="1" dirty="0">
              <a:solidFill>
                <a:srgbClr val="0070C0"/>
              </a:solidFill>
            </a:endParaRPr>
          </a:p>
        </p:txBody>
      </p:sp>
      <p:pic>
        <p:nvPicPr>
          <p:cNvPr id="9218" name="Picture 2" descr="C:\Users\cwehlburg\AppData\Local\Microsoft\Windows\Temporary Internet Files\Content.IE5\Z0BNOQWN\MC90003007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3962400"/>
            <a:ext cx="1309421" cy="1699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79895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a Way – It IS About Assessment…</a:t>
            </a:r>
            <a:endParaRPr lang="en-US" dirty="0"/>
          </a:p>
        </p:txBody>
      </p:sp>
      <p:sp>
        <p:nvSpPr>
          <p:cNvPr id="3" name="Content Placeholder 2"/>
          <p:cNvSpPr>
            <a:spLocks noGrp="1"/>
          </p:cNvSpPr>
          <p:nvPr>
            <p:ph idx="1"/>
          </p:nvPr>
        </p:nvSpPr>
        <p:spPr>
          <a:xfrm>
            <a:off x="990600" y="2119257"/>
            <a:ext cx="7162800" cy="3603812"/>
          </a:xfrm>
        </p:spPr>
        <p:txBody>
          <a:bodyPr>
            <a:normAutofit/>
          </a:bodyPr>
          <a:lstStyle/>
          <a:p>
            <a:r>
              <a:rPr lang="en-US" sz="3200" dirty="0" smtClean="0"/>
              <a:t>Assessment Can:</a:t>
            </a:r>
          </a:p>
          <a:p>
            <a:pPr lvl="1"/>
            <a:r>
              <a:rPr lang="en-US" sz="3200" dirty="0" smtClean="0"/>
              <a:t>provide </a:t>
            </a:r>
            <a:r>
              <a:rPr lang="en-US" sz="3200" dirty="0"/>
              <a:t>the support and backbone to higher education</a:t>
            </a:r>
          </a:p>
          <a:p>
            <a:pPr lvl="1"/>
            <a:r>
              <a:rPr lang="en-US" sz="3200" dirty="0" smtClean="0"/>
              <a:t>provide </a:t>
            </a:r>
            <a:r>
              <a:rPr lang="en-US" sz="3200" dirty="0"/>
              <a:t>the map into the future</a:t>
            </a:r>
          </a:p>
          <a:p>
            <a:pPr lvl="1"/>
            <a:r>
              <a:rPr lang="en-US" sz="3200" dirty="0" smtClean="0"/>
              <a:t>change </a:t>
            </a:r>
            <a:r>
              <a:rPr lang="en-US" sz="3200" dirty="0"/>
              <a:t>education by helping us to focus on what is important</a:t>
            </a:r>
          </a:p>
          <a:p>
            <a:endParaRPr lang="en-US" dirty="0"/>
          </a:p>
        </p:txBody>
      </p:sp>
    </p:spTree>
    <p:extLst>
      <p:ext uri="{BB962C8B-B14F-4D97-AF65-F5344CB8AC3E}">
        <p14:creationId xmlns:p14="http://schemas.microsoft.com/office/powerpoint/2010/main" val="26289173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a:t>
            </a:r>
            <a:endParaRPr lang="en-US" dirty="0"/>
          </a:p>
        </p:txBody>
      </p:sp>
      <p:sp>
        <p:nvSpPr>
          <p:cNvPr id="3" name="Content Placeholder 2"/>
          <p:cNvSpPr>
            <a:spLocks noGrp="1"/>
          </p:cNvSpPr>
          <p:nvPr>
            <p:ph idx="1"/>
          </p:nvPr>
        </p:nvSpPr>
        <p:spPr>
          <a:xfrm>
            <a:off x="990600" y="2133600"/>
            <a:ext cx="7391400" cy="3894269"/>
          </a:xfrm>
        </p:spPr>
        <p:txBody>
          <a:bodyPr>
            <a:normAutofit fontScale="92500" lnSpcReduction="10000"/>
          </a:bodyPr>
          <a:lstStyle/>
          <a:p>
            <a:r>
              <a:rPr lang="en-US" sz="3600" dirty="0" smtClean="0"/>
              <a:t>Change is hard</a:t>
            </a:r>
          </a:p>
          <a:p>
            <a:r>
              <a:rPr lang="en-US" sz="3600" dirty="0" smtClean="0"/>
              <a:t>Change takes time</a:t>
            </a:r>
          </a:p>
          <a:p>
            <a:r>
              <a:rPr lang="en-US" sz="3600" dirty="0" smtClean="0"/>
              <a:t>Few people (especially those in higher education) enjoy it</a:t>
            </a:r>
          </a:p>
          <a:p>
            <a:r>
              <a:rPr lang="en-US" sz="3600" dirty="0" smtClean="0"/>
              <a:t>You probably won’t be celebrated (at first)</a:t>
            </a:r>
          </a:p>
          <a:p>
            <a:r>
              <a:rPr lang="en-US" sz="3600" dirty="0" smtClean="0"/>
              <a:t>You’ll need your sense of humor</a:t>
            </a:r>
            <a:endParaRPr lang="en-US" sz="3600" dirty="0"/>
          </a:p>
        </p:txBody>
      </p:sp>
    </p:spTree>
    <p:extLst>
      <p:ext uri="{BB962C8B-B14F-4D97-AF65-F5344CB8AC3E}">
        <p14:creationId xmlns:p14="http://schemas.microsoft.com/office/powerpoint/2010/main" val="267918352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09700"/>
            <a:ext cx="60960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765940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a:t>
            </a:r>
            <a:r>
              <a:rPr lang="en-US" dirty="0" smtClean="0"/>
              <a:t>Many </a:t>
            </a:r>
            <a:r>
              <a:rPr lang="en-US" dirty="0"/>
              <a:t>A</a:t>
            </a:r>
            <a:r>
              <a:rPr lang="en-US" dirty="0" smtClean="0"/>
              <a:t>cademics </a:t>
            </a:r>
            <a:r>
              <a:rPr lang="en-US" dirty="0"/>
              <a:t>D</a:t>
            </a:r>
            <a:r>
              <a:rPr lang="en-US" dirty="0" smtClean="0"/>
              <a:t>oes </a:t>
            </a:r>
            <a:r>
              <a:rPr lang="en-US" dirty="0"/>
              <a:t>I</a:t>
            </a:r>
            <a:r>
              <a:rPr lang="en-US" dirty="0" smtClean="0"/>
              <a:t>t </a:t>
            </a:r>
            <a:r>
              <a:rPr lang="en-US" dirty="0"/>
              <a:t>T</a:t>
            </a:r>
            <a:r>
              <a:rPr lang="en-US" dirty="0" smtClean="0"/>
              <a:t>ake </a:t>
            </a:r>
            <a:r>
              <a:rPr lang="en-US" dirty="0"/>
              <a:t>to </a:t>
            </a:r>
            <a:r>
              <a:rPr lang="en-US" dirty="0" smtClean="0"/>
              <a:t>Change </a:t>
            </a:r>
            <a:r>
              <a:rPr lang="en-US" dirty="0"/>
              <a:t>a </a:t>
            </a:r>
            <a:r>
              <a:rPr lang="en-US" dirty="0" smtClean="0"/>
              <a:t>Light Bulb </a:t>
            </a:r>
            <a:r>
              <a:rPr lang="en-US" dirty="0"/>
              <a:t>?</a:t>
            </a:r>
          </a:p>
        </p:txBody>
      </p:sp>
      <p:sp>
        <p:nvSpPr>
          <p:cNvPr id="3" name="Content Placeholder 2"/>
          <p:cNvSpPr>
            <a:spLocks noGrp="1"/>
          </p:cNvSpPr>
          <p:nvPr>
            <p:ph idx="1"/>
          </p:nvPr>
        </p:nvSpPr>
        <p:spPr>
          <a:xfrm>
            <a:off x="914400" y="2119257"/>
            <a:ext cx="7315200" cy="3603812"/>
          </a:xfrm>
        </p:spPr>
        <p:txBody>
          <a:bodyPr/>
          <a:lstStyle/>
          <a:p>
            <a:r>
              <a:rPr lang="en-US" sz="2800" dirty="0"/>
              <a:t>None. That's what research students are for</a:t>
            </a:r>
            <a:r>
              <a:rPr lang="en-US" sz="2800" dirty="0" smtClean="0"/>
              <a:t>.</a:t>
            </a:r>
          </a:p>
          <a:p>
            <a:r>
              <a:rPr lang="en-US" sz="2800" dirty="0"/>
              <a:t>Five: One to write the grant proposal, one to do the mathematical modelling, one to type the research paper, one to submit the paper for publishing, and one to hire a student to do the work</a:t>
            </a:r>
            <a:r>
              <a:rPr lang="en-US" sz="2800" dirty="0" smtClean="0"/>
              <a:t>.</a:t>
            </a:r>
          </a:p>
          <a:p>
            <a:r>
              <a:rPr lang="en-US" sz="2800" dirty="0"/>
              <a:t>One, but </a:t>
            </a:r>
            <a:r>
              <a:rPr lang="en-US" sz="2800" dirty="0" smtClean="0"/>
              <a:t>they get </a:t>
            </a:r>
            <a:r>
              <a:rPr lang="en-US" sz="2800" dirty="0"/>
              <a:t>three publications out of it</a:t>
            </a:r>
            <a:r>
              <a:rPr lang="en-US" sz="2800" dirty="0" smtClean="0"/>
              <a:t>.</a:t>
            </a:r>
          </a:p>
          <a:p>
            <a:endParaRPr lang="en-US" dirty="0" smtClean="0"/>
          </a:p>
        </p:txBody>
      </p:sp>
    </p:spTree>
    <p:extLst>
      <p:ext uri="{BB962C8B-B14F-4D97-AF65-F5344CB8AC3E}">
        <p14:creationId xmlns:p14="http://schemas.microsoft.com/office/powerpoint/2010/main" val="224339481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Do?</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descr="C:\Users\cwehlburg\AppData\Local\Microsoft\Windows\Temporary Internet Files\Content.IE5\94UI3VSF\MC900441401[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209800"/>
            <a:ext cx="3424238" cy="2894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08683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t>
            </a:r>
            <a:endParaRPr lang="en-US" dirty="0"/>
          </a:p>
        </p:txBody>
      </p:sp>
      <p:sp>
        <p:nvSpPr>
          <p:cNvPr id="3" name="Content Placeholder 2"/>
          <p:cNvSpPr>
            <a:spLocks noGrp="1"/>
          </p:cNvSpPr>
          <p:nvPr>
            <p:ph idx="1"/>
          </p:nvPr>
        </p:nvSpPr>
        <p:spPr>
          <a:xfrm>
            <a:off x="1463040" y="1860331"/>
            <a:ext cx="6196405" cy="3862738"/>
          </a:xfrm>
        </p:spPr>
        <p:txBody>
          <a:bodyPr/>
          <a:lstStyle/>
          <a:p>
            <a:pPr marL="0" indent="0">
              <a:buNone/>
            </a:pPr>
            <a:r>
              <a:rPr lang="en-US" sz="3200" b="1" i="1" dirty="0"/>
              <a:t>One Assessment </a:t>
            </a:r>
            <a:endParaRPr lang="en-US" sz="3200" b="1" i="1" dirty="0" smtClean="0"/>
          </a:p>
          <a:p>
            <a:pPr marL="0" indent="0">
              <a:buNone/>
            </a:pPr>
            <a:r>
              <a:rPr lang="en-US" sz="3200" b="1" i="1" dirty="0" smtClean="0"/>
              <a:t>Change </a:t>
            </a:r>
            <a:r>
              <a:rPr lang="en-US" sz="3200" b="1" i="1" dirty="0"/>
              <a:t>Agent!!!!</a:t>
            </a:r>
          </a:p>
          <a:p>
            <a:endParaRPr lang="en-US" dirty="0"/>
          </a:p>
        </p:txBody>
      </p:sp>
      <p:pic>
        <p:nvPicPr>
          <p:cNvPr id="11266" name="Picture 2" descr="C:\Users\cwehlburg\AppData\Local\Microsoft\Windows\Temporary Internet Files\Content.IE5\Z0BNOQWN\MC900441834[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7559" y="2648607"/>
            <a:ext cx="3352800" cy="334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44192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Seriously….</a:t>
            </a:r>
            <a:endParaRPr lang="en-US" dirty="0"/>
          </a:p>
        </p:txBody>
      </p:sp>
      <p:sp>
        <p:nvSpPr>
          <p:cNvPr id="3" name="Content Placeholder 2"/>
          <p:cNvSpPr>
            <a:spLocks noGrp="1"/>
          </p:cNvSpPr>
          <p:nvPr>
            <p:ph idx="1"/>
          </p:nvPr>
        </p:nvSpPr>
        <p:spPr>
          <a:xfrm>
            <a:off x="990600" y="2119256"/>
            <a:ext cx="7239000" cy="4052943"/>
          </a:xfrm>
        </p:spPr>
        <p:txBody>
          <a:bodyPr>
            <a:normAutofit/>
          </a:bodyPr>
          <a:lstStyle/>
          <a:p>
            <a:r>
              <a:rPr lang="en-US" sz="2800" dirty="0" smtClean="0"/>
              <a:t>We need to make a difference.</a:t>
            </a:r>
          </a:p>
          <a:p>
            <a:r>
              <a:rPr lang="en-US" sz="2800" dirty="0" smtClean="0"/>
              <a:t>We need to measure learning in ways that can be shared with others and in ways that will make a meaningful difference</a:t>
            </a:r>
          </a:p>
          <a:p>
            <a:r>
              <a:rPr lang="en-US" sz="2800" dirty="0" smtClean="0"/>
              <a:t>Higher education needs to change – but it is a slow process</a:t>
            </a:r>
          </a:p>
          <a:p>
            <a:r>
              <a:rPr lang="en-US" sz="2800" dirty="0" smtClean="0"/>
              <a:t>If we don’t make changes, someone else will – and we won’t like it</a:t>
            </a:r>
            <a:endParaRPr lang="en-US" sz="2800" dirty="0"/>
          </a:p>
        </p:txBody>
      </p:sp>
    </p:spTree>
    <p:extLst>
      <p:ext uri="{BB962C8B-B14F-4D97-AF65-F5344CB8AC3E}">
        <p14:creationId xmlns:p14="http://schemas.microsoft.com/office/powerpoint/2010/main" val="282934363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Need to Manage Change and Conflict</a:t>
            </a:r>
            <a:endParaRPr lang="en-US" dirty="0"/>
          </a:p>
        </p:txBody>
      </p:sp>
      <p:sp>
        <p:nvSpPr>
          <p:cNvPr id="3" name="Content Placeholder 2"/>
          <p:cNvSpPr>
            <a:spLocks noGrp="1"/>
          </p:cNvSpPr>
          <p:nvPr>
            <p:ph idx="1"/>
          </p:nvPr>
        </p:nvSpPr>
        <p:spPr/>
        <p:txBody>
          <a:bodyPr>
            <a:normAutofit/>
          </a:bodyPr>
          <a:lstStyle/>
          <a:p>
            <a:r>
              <a:rPr lang="en-US" sz="3600" dirty="0" smtClean="0"/>
              <a:t>Not all conflict is bad</a:t>
            </a:r>
          </a:p>
          <a:p>
            <a:r>
              <a:rPr lang="en-US" sz="3600" dirty="0" smtClean="0"/>
              <a:t>Embrace conflict – know that it can be useful in moving forward</a:t>
            </a:r>
          </a:p>
          <a:p>
            <a:r>
              <a:rPr lang="en-US" sz="3600" dirty="0" smtClean="0"/>
              <a:t>Learn to negotiate – build relationships</a:t>
            </a:r>
            <a:endParaRPr lang="en-US" sz="3600" dirty="0"/>
          </a:p>
        </p:txBody>
      </p:sp>
    </p:spTree>
    <p:extLst>
      <p:ext uri="{BB962C8B-B14F-4D97-AF65-F5344CB8AC3E}">
        <p14:creationId xmlns:p14="http://schemas.microsoft.com/office/powerpoint/2010/main" val="300908475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Conflict, Change, Resolution</a:t>
            </a:r>
            <a:endParaRPr lang="en-US" dirty="0"/>
          </a:p>
        </p:txBody>
      </p:sp>
      <p:sp>
        <p:nvSpPr>
          <p:cNvPr id="3" name="Content Placeholder 2"/>
          <p:cNvSpPr>
            <a:spLocks noGrp="1"/>
          </p:cNvSpPr>
          <p:nvPr>
            <p:ph idx="1"/>
          </p:nvPr>
        </p:nvSpPr>
        <p:spPr>
          <a:xfrm>
            <a:off x="1143000" y="1981200"/>
            <a:ext cx="6516445" cy="3741869"/>
          </a:xfrm>
        </p:spPr>
        <p:txBody>
          <a:bodyPr/>
          <a:lstStyle/>
          <a:p>
            <a:pPr marL="0" indent="0" algn="ctr">
              <a:buNone/>
            </a:pPr>
            <a:r>
              <a:rPr lang="en-US" altLang="ja-JP" i="1" dirty="0">
                <a:latin typeface="Calibri" pitchFamily="34" charset="0"/>
              </a:rPr>
              <a:t>“When time and space and change converge, we find place. We arrive in place when we resolve things. Place is peace of mind and understanding. Place is knowledge of self. Place is resolution.</a:t>
            </a:r>
            <a:r>
              <a:rPr lang="ja-JP" altLang="en-US" i="1" dirty="0">
                <a:latin typeface="Calibri" pitchFamily="34" charset="0"/>
              </a:rPr>
              <a:t>”</a:t>
            </a:r>
            <a:r>
              <a:rPr lang="en-US" altLang="ja-JP" dirty="0">
                <a:latin typeface="Calibri" pitchFamily="34" charset="0"/>
              </a:rPr>
              <a:t> </a:t>
            </a:r>
          </a:p>
          <a:p>
            <a:pPr marL="0" indent="0">
              <a:buNone/>
            </a:pPr>
            <a:endParaRPr lang="en-US" altLang="en-US" sz="2000" dirty="0">
              <a:latin typeface="Calibri" pitchFamily="34" charset="0"/>
            </a:endParaRPr>
          </a:p>
          <a:p>
            <a:pPr marL="0" indent="0" algn="ctr">
              <a:buNone/>
            </a:pPr>
            <a:r>
              <a:rPr lang="en-US" altLang="en-US" b="1" dirty="0">
                <a:latin typeface="Calibri" pitchFamily="34" charset="0"/>
              </a:rPr>
              <a:t>Abdullah Ibrahim, </a:t>
            </a:r>
          </a:p>
          <a:p>
            <a:pPr marL="0" indent="0" algn="ctr">
              <a:buNone/>
            </a:pPr>
            <a:r>
              <a:rPr lang="en-US" altLang="en-US" dirty="0">
                <a:latin typeface="Calibri" pitchFamily="34" charset="0"/>
              </a:rPr>
              <a:t>South African pianist and composer.</a:t>
            </a:r>
            <a:endParaRPr lang="en-US" altLang="en-US" b="1" dirty="0">
              <a:latin typeface="Calibri" pitchFamily="34" charset="0"/>
            </a:endParaRPr>
          </a:p>
          <a:p>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1725" y="4800600"/>
            <a:ext cx="1976437" cy="1316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489665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Bargaining Styles Assessment </a:t>
            </a:r>
            <a:endParaRPr lang="en-US"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5400" y="2151820"/>
            <a:ext cx="6857999" cy="3867980"/>
          </a:xfrm>
          <a:prstGeom prst="rect">
            <a:avLst/>
          </a:prstGeom>
          <a:noFill/>
        </p:spPr>
      </p:pic>
    </p:spTree>
    <p:extLst>
      <p:ext uri="{BB962C8B-B14F-4D97-AF65-F5344CB8AC3E}">
        <p14:creationId xmlns:p14="http://schemas.microsoft.com/office/powerpoint/2010/main" val="66254672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Could Happen?</a:t>
            </a:r>
            <a:endParaRPr lang="en-US" dirty="0"/>
          </a:p>
        </p:txBody>
      </p:sp>
      <p:sp>
        <p:nvSpPr>
          <p:cNvPr id="3" name="Content Placeholder 2"/>
          <p:cNvSpPr>
            <a:spLocks noGrp="1"/>
          </p:cNvSpPr>
          <p:nvPr>
            <p:ph idx="1"/>
          </p:nvPr>
        </p:nvSpPr>
        <p:spPr/>
        <p:txBody>
          <a:bodyPr/>
          <a:lstStyle/>
          <a:p>
            <a:r>
              <a:rPr lang="en-US" dirty="0" smtClean="0"/>
              <a:t>Reauthorization of the Higher Education Act</a:t>
            </a:r>
          </a:p>
          <a:p>
            <a:r>
              <a:rPr lang="en-US" dirty="0" smtClean="0"/>
              <a:t>State Boards of Education </a:t>
            </a:r>
          </a:p>
          <a:p>
            <a:r>
              <a:rPr lang="en-US" dirty="0" smtClean="0"/>
              <a:t>Legislators (state and national) who do not have good data on student learning</a:t>
            </a:r>
          </a:p>
          <a:p>
            <a:r>
              <a:rPr lang="en-US" dirty="0" smtClean="0"/>
              <a:t>Access Issues</a:t>
            </a:r>
          </a:p>
          <a:p>
            <a:r>
              <a:rPr lang="en-US" dirty="0" smtClean="0"/>
              <a:t>Sustainability Issues</a:t>
            </a:r>
          </a:p>
          <a:p>
            <a:r>
              <a:rPr lang="en-US" dirty="0" smtClean="0"/>
              <a:t>Class Size, Engagement, Pedagogy</a:t>
            </a:r>
          </a:p>
          <a:p>
            <a:r>
              <a:rPr lang="en-US" dirty="0" smtClean="0"/>
              <a:t>Etc., Etc., Etc., </a:t>
            </a:r>
            <a:endParaRPr lang="en-US" dirty="0"/>
          </a:p>
        </p:txBody>
      </p:sp>
    </p:spTree>
    <p:extLst>
      <p:ext uri="{BB962C8B-B14F-4D97-AF65-F5344CB8AC3E}">
        <p14:creationId xmlns:p14="http://schemas.microsoft.com/office/powerpoint/2010/main" val="399538614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Someone Has To Do It</a:t>
            </a:r>
            <a:endParaRPr lang="en-US" dirty="0"/>
          </a:p>
        </p:txBody>
      </p:sp>
      <p:pic>
        <p:nvPicPr>
          <p:cNvPr id="12290" name="Picture 2" descr="C:\Users\cwehlburg\AppData\Local\Microsoft\Windows\Temporary Internet Files\Content.IE5\94UI3VSF\MC910216992[1].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59869" y="2119313"/>
            <a:ext cx="3603625" cy="360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4133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4400" y="762000"/>
            <a:ext cx="7467600" cy="5105400"/>
          </a:xfrm>
        </p:spPr>
        <p:txBody>
          <a:bodyPr>
            <a:noAutofit/>
          </a:bodyPr>
          <a:lstStyle/>
          <a:p>
            <a:pPr marL="0" indent="0" algn="ctr">
              <a:buNone/>
            </a:pPr>
            <a:r>
              <a:rPr lang="en-US" sz="4000" i="1" dirty="0"/>
              <a:t>It may be hard for an egg to turn into a bird: </a:t>
            </a:r>
            <a:r>
              <a:rPr lang="en-US" sz="4000" i="1" dirty="0" smtClean="0"/>
              <a:t>It </a:t>
            </a:r>
            <a:r>
              <a:rPr lang="en-US" sz="4000" i="1" dirty="0"/>
              <a:t>would be a jolly sight harder for it to learn to fly while remaining an egg. We are like eggs at present. And you cannot go on indefinitely being just an ordinary, decent egg. We must be hatched or go bad.</a:t>
            </a:r>
            <a:r>
              <a:rPr lang="en-US" sz="4000" dirty="0"/>
              <a:t/>
            </a:r>
            <a:br>
              <a:rPr lang="en-US" sz="4000" dirty="0"/>
            </a:br>
            <a:r>
              <a:rPr lang="en-US" sz="4000" dirty="0" smtClean="0"/>
              <a:t>--C.S. Lewis</a:t>
            </a:r>
            <a:endParaRPr lang="en-US" sz="4000" dirty="0"/>
          </a:p>
        </p:txBody>
      </p:sp>
    </p:spTree>
    <p:extLst>
      <p:ext uri="{BB962C8B-B14F-4D97-AF65-F5344CB8AC3E}">
        <p14:creationId xmlns:p14="http://schemas.microsoft.com/office/powerpoint/2010/main" val="245193426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3449618"/>
          </a:xfrm>
        </p:spPr>
        <p:txBody>
          <a:bodyPr/>
          <a:lstStyle/>
          <a:p>
            <a:r>
              <a:rPr lang="en-US" dirty="0" smtClean="0"/>
              <a:t>Let’s Get Hatched!!!</a:t>
            </a:r>
            <a:endParaRPr lang="en-US" dirty="0"/>
          </a:p>
        </p:txBody>
      </p:sp>
      <p:pic>
        <p:nvPicPr>
          <p:cNvPr id="7170" name="Picture 2" descr="C:\Users\cwehlburg\AppData\Local\Microsoft\Windows\Temporary Internet Files\Content.IE5\94UI3VSF\MC900084280[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3124200"/>
            <a:ext cx="3020129"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97205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2161190"/>
            <a:ext cx="2854376"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161190"/>
            <a:ext cx="2848901" cy="3618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07493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How?</a:t>
            </a:r>
            <a:endParaRPr lang="en-US" dirty="0"/>
          </a:p>
        </p:txBody>
      </p:sp>
      <p:sp>
        <p:nvSpPr>
          <p:cNvPr id="3" name="Content Placeholder 2"/>
          <p:cNvSpPr>
            <a:spLocks noGrp="1"/>
          </p:cNvSpPr>
          <p:nvPr>
            <p:ph idx="1"/>
          </p:nvPr>
        </p:nvSpPr>
        <p:spPr/>
        <p:txBody>
          <a:bodyPr>
            <a:normAutofit fontScale="92500"/>
          </a:bodyPr>
          <a:lstStyle/>
          <a:p>
            <a:pPr marL="0" lvl="0" indent="0" algn="ctr">
              <a:buClr>
                <a:srgbClr val="F4680B"/>
              </a:buClr>
              <a:buSzPct val="75000"/>
              <a:buNone/>
            </a:pPr>
            <a:r>
              <a:rPr lang="en-US" sz="4800" dirty="0">
                <a:solidFill>
                  <a:srgbClr val="55554A"/>
                </a:solidFill>
              </a:rPr>
              <a:t>Assessment officers </a:t>
            </a:r>
            <a:r>
              <a:rPr lang="en-US" sz="4800" dirty="0" smtClean="0">
                <a:solidFill>
                  <a:srgbClr val="55554A"/>
                </a:solidFill>
              </a:rPr>
              <a:t>are </a:t>
            </a:r>
            <a:r>
              <a:rPr lang="en-US" sz="4800" b="1" dirty="0">
                <a:solidFill>
                  <a:srgbClr val="7030A0"/>
                </a:solidFill>
              </a:rPr>
              <a:t>Change Agents</a:t>
            </a:r>
            <a:r>
              <a:rPr lang="en-US" sz="4800" b="1" dirty="0" smtClean="0">
                <a:solidFill>
                  <a:srgbClr val="7030A0"/>
                </a:solidFill>
              </a:rPr>
              <a:t>!</a:t>
            </a:r>
          </a:p>
          <a:p>
            <a:pPr marL="0" lvl="0" indent="0" algn="ctr">
              <a:buClr>
                <a:srgbClr val="F4680B"/>
              </a:buClr>
              <a:buSzPct val="75000"/>
              <a:buNone/>
            </a:pPr>
            <a:endParaRPr lang="en-US" sz="4800" dirty="0">
              <a:solidFill>
                <a:srgbClr val="55554A"/>
              </a:solidFill>
            </a:endParaRPr>
          </a:p>
          <a:p>
            <a:pPr marL="0" lvl="0" indent="0" algn="ctr">
              <a:buClr>
                <a:srgbClr val="F4680B"/>
              </a:buClr>
              <a:buSzPct val="75000"/>
              <a:buNone/>
            </a:pPr>
            <a:r>
              <a:rPr lang="en-US" sz="4800" dirty="0" smtClean="0">
                <a:solidFill>
                  <a:srgbClr val="55554A"/>
                </a:solidFill>
              </a:rPr>
              <a:t>(cape not always visible)</a:t>
            </a:r>
            <a:endParaRPr lang="en-US" sz="4800" dirty="0">
              <a:solidFill>
                <a:srgbClr val="55554A"/>
              </a:solidFill>
            </a:endParaRPr>
          </a:p>
          <a:p>
            <a:endParaRPr lang="en-US" dirty="0"/>
          </a:p>
        </p:txBody>
      </p:sp>
    </p:spTree>
    <p:extLst>
      <p:ext uri="{BB962C8B-B14F-4D97-AF65-F5344CB8AC3E}">
        <p14:creationId xmlns:p14="http://schemas.microsoft.com/office/powerpoint/2010/main" val="389587945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935018"/>
          </a:xfrm>
        </p:spPr>
        <p:txBody>
          <a:bodyPr/>
          <a:lstStyle/>
          <a:p>
            <a:r>
              <a:rPr lang="en-US" dirty="0" smtClean="0"/>
              <a:t>What Happens Now?</a:t>
            </a:r>
            <a:endParaRPr lang="en-US" dirty="0"/>
          </a:p>
        </p:txBody>
      </p:sp>
      <p:sp>
        <p:nvSpPr>
          <p:cNvPr id="3" name="Content Placeholder 2"/>
          <p:cNvSpPr>
            <a:spLocks noGrp="1"/>
          </p:cNvSpPr>
          <p:nvPr>
            <p:ph idx="1"/>
          </p:nvPr>
        </p:nvSpPr>
        <p:spPr>
          <a:xfrm>
            <a:off x="914400" y="1676400"/>
            <a:ext cx="7391400" cy="4495799"/>
          </a:xfrm>
        </p:spPr>
        <p:txBody>
          <a:bodyPr>
            <a:normAutofit fontScale="92500" lnSpcReduction="20000"/>
          </a:bodyPr>
          <a:lstStyle/>
          <a:p>
            <a:pPr marL="457200" indent="-457200">
              <a:buFont typeface="+mj-lt"/>
              <a:buAutoNum type="arabicPeriod"/>
            </a:pPr>
            <a:r>
              <a:rPr lang="en-US" dirty="0"/>
              <a:t>Attack the instrument/measurement</a:t>
            </a:r>
          </a:p>
          <a:p>
            <a:pPr lvl="1"/>
            <a:r>
              <a:rPr lang="en-US" sz="2400" dirty="0"/>
              <a:t>(bad survey, doesn’t measure the brilliance of my program)</a:t>
            </a:r>
          </a:p>
          <a:p>
            <a:pPr marL="457200" indent="-457200">
              <a:buFont typeface="+mj-lt"/>
              <a:buAutoNum type="arabicPeriod"/>
            </a:pPr>
            <a:r>
              <a:rPr lang="en-US" dirty="0"/>
              <a:t>Attack the methodology</a:t>
            </a:r>
          </a:p>
          <a:p>
            <a:pPr lvl="1"/>
            <a:r>
              <a:rPr lang="en-US" sz="2400" dirty="0"/>
              <a:t>(response rate, timing, sample, “not a perfect experimental design”)</a:t>
            </a:r>
          </a:p>
          <a:p>
            <a:pPr marL="457200" indent="-457200">
              <a:buFont typeface="+mj-lt"/>
              <a:buAutoNum type="arabicPeriod"/>
            </a:pPr>
            <a:r>
              <a:rPr lang="en-US" dirty="0"/>
              <a:t>Attack the analysis</a:t>
            </a:r>
          </a:p>
          <a:p>
            <a:pPr lvl="1"/>
            <a:r>
              <a:rPr lang="en-US" sz="2400" dirty="0"/>
              <a:t>(“the data was tortured into submission”)</a:t>
            </a:r>
          </a:p>
          <a:p>
            <a:pPr marL="457200" indent="-457200">
              <a:buFont typeface="+mj-lt"/>
              <a:buAutoNum type="arabicPeriod"/>
            </a:pPr>
            <a:r>
              <a:rPr lang="en-US" dirty="0"/>
              <a:t>Cry, Whine, Pound Fist on Table</a:t>
            </a:r>
          </a:p>
          <a:p>
            <a:pPr lvl="1"/>
            <a:r>
              <a:rPr lang="en-US" sz="2400" dirty="0"/>
              <a:t>(why not give it a try?)</a:t>
            </a:r>
          </a:p>
          <a:p>
            <a:pPr marL="457200" indent="-457200">
              <a:buFont typeface="+mj-lt"/>
              <a:buAutoNum type="arabicPeriod"/>
            </a:pPr>
            <a:r>
              <a:rPr lang="en-US" dirty="0"/>
              <a:t>Attack the Assessment Officer</a:t>
            </a:r>
          </a:p>
          <a:p>
            <a:pPr lvl="1"/>
            <a:r>
              <a:rPr lang="en-US" sz="2400" dirty="0"/>
              <a:t>(he/she/it isn’t qualified to evaluate me</a:t>
            </a:r>
            <a:r>
              <a:rPr lang="en-US" sz="2400" dirty="0" smtClean="0"/>
              <a:t>!)</a:t>
            </a:r>
          </a:p>
          <a:p>
            <a:pPr marL="365760" lvl="1" indent="0" algn="r">
              <a:buNone/>
            </a:pPr>
            <a:r>
              <a:rPr lang="en-US" sz="1900" i="1" dirty="0" smtClean="0"/>
              <a:t>--Randy Swing (2008)</a:t>
            </a:r>
            <a:endParaRPr lang="en-US" sz="1900" i="1" dirty="0"/>
          </a:p>
          <a:p>
            <a:endParaRPr lang="en-US" dirty="0"/>
          </a:p>
        </p:txBody>
      </p:sp>
    </p:spTree>
    <p:extLst>
      <p:ext uri="{BB962C8B-B14F-4D97-AF65-F5344CB8AC3E}">
        <p14:creationId xmlns:p14="http://schemas.microsoft.com/office/powerpoint/2010/main" val="218053857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But…We Have Data!</a:t>
            </a:r>
            <a:endParaRPr lang="en-US" dirty="0"/>
          </a:p>
        </p:txBody>
      </p:sp>
      <p:sp>
        <p:nvSpPr>
          <p:cNvPr id="3" name="Content Placeholder 2"/>
          <p:cNvSpPr>
            <a:spLocks noGrp="1"/>
          </p:cNvSpPr>
          <p:nvPr>
            <p:ph idx="1"/>
          </p:nvPr>
        </p:nvSpPr>
        <p:spPr/>
        <p:txBody>
          <a:bodyPr/>
          <a:lstStyle/>
          <a:p>
            <a:endParaRPr lang="en-US"/>
          </a:p>
        </p:txBody>
      </p:sp>
      <p:pic>
        <p:nvPicPr>
          <p:cNvPr id="4098" name="Picture 2" descr="C:\Users\cwehlburg\AppData\Local\Microsoft\Windows\Temporary Internet Files\Content.IE5\Z0BNOQWN\MC90034087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2485697"/>
            <a:ext cx="28956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89381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What Is Important</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descr="C:\Users\cwehlburg\AppData\Local\Microsoft\Windows\Temporary Internet Files\Content.IE5\94UI3VSF\MC90019832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7972" y="2362200"/>
            <a:ext cx="2888055" cy="2622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76858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And…We Know People!</a:t>
            </a:r>
            <a:endParaRPr lang="en-US" dirty="0"/>
          </a:p>
        </p:txBody>
      </p:sp>
      <p:sp>
        <p:nvSpPr>
          <p:cNvPr id="3" name="Content Placeholder 2"/>
          <p:cNvSpPr>
            <a:spLocks noGrp="1"/>
          </p:cNvSpPr>
          <p:nvPr>
            <p:ph idx="1"/>
          </p:nvPr>
        </p:nvSpPr>
        <p:spPr/>
        <p:txBody>
          <a:bodyPr/>
          <a:lstStyle/>
          <a:p>
            <a:endParaRPr lang="en-US"/>
          </a:p>
        </p:txBody>
      </p:sp>
      <p:pic>
        <p:nvPicPr>
          <p:cNvPr id="6146" name="Picture 2" descr="C:\Program Files (x86)\Microsoft Office\MEDIA\CAGCAT10\j030125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7429" y="2646272"/>
            <a:ext cx="1829714" cy="1565453"/>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cwehlburg\AppData\Local\Microsoft\Windows\Temporary Internet Files\Content.IE5\NE1OZTV0\MC90043598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3290975"/>
            <a:ext cx="1606550" cy="18415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cwehlburg\AppData\Local\Microsoft\Windows\Temporary Internet Files\Content.IE5\NE1OZTV0\MC90008890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2209800"/>
            <a:ext cx="1810512" cy="1628546"/>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cwehlburg\AppData\Local\Microsoft\Windows\Temporary Internet Files\Content.IE5\94UI3VSF\MC90006016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0491" y="4224863"/>
            <a:ext cx="1293876" cy="182605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cwehlburg\AppData\Local\Microsoft\Windows\Temporary Internet Files\Content.IE5\REHJLTH3\MC900301254[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0" y="4211724"/>
            <a:ext cx="1842516" cy="1785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67550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116</TotalTime>
  <Words>1232</Words>
  <Application>Microsoft Office PowerPoint</Application>
  <PresentationFormat>On-screen Show (4:3)</PresentationFormat>
  <Paragraphs>166</Paragraphs>
  <Slides>38</Slides>
  <Notes>3</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Pushpin</vt:lpstr>
      <vt:lpstr>Assessment as a Dialogue Towards Transformation in Higher Education – Can We Use This for Change?</vt:lpstr>
      <vt:lpstr>A Time of Transitions</vt:lpstr>
      <vt:lpstr>What Can We Do?</vt:lpstr>
      <vt:lpstr>Or….</vt:lpstr>
      <vt:lpstr>But How?</vt:lpstr>
      <vt:lpstr>What Happens Now?</vt:lpstr>
      <vt:lpstr>But…We Have Data!</vt:lpstr>
      <vt:lpstr>…On What Is Important</vt:lpstr>
      <vt:lpstr>And…We Know People!</vt:lpstr>
      <vt:lpstr>Faculty</vt:lpstr>
      <vt:lpstr>What Barriers Exist?</vt:lpstr>
      <vt:lpstr>How to Overcome</vt:lpstr>
      <vt:lpstr>Administrators</vt:lpstr>
      <vt:lpstr>What Barriers Exist?</vt:lpstr>
      <vt:lpstr>How to Overcome</vt:lpstr>
      <vt:lpstr>Staff</vt:lpstr>
      <vt:lpstr>What Barriers Exist?</vt:lpstr>
      <vt:lpstr>How to Overcome?</vt:lpstr>
      <vt:lpstr>Students</vt:lpstr>
      <vt:lpstr>So….what do we change?</vt:lpstr>
      <vt:lpstr>Transformative Change</vt:lpstr>
      <vt:lpstr>But….HOW???</vt:lpstr>
      <vt:lpstr>BUT…..HOW????</vt:lpstr>
      <vt:lpstr>Ask The Right Questions</vt:lpstr>
      <vt:lpstr>Because…</vt:lpstr>
      <vt:lpstr>In a Way – It IS About Assessment…</vt:lpstr>
      <vt:lpstr>BUT…..</vt:lpstr>
      <vt:lpstr>PowerPoint Presentation</vt:lpstr>
      <vt:lpstr>How Many Academics Does It Take to Change a Light Bulb ?</vt:lpstr>
      <vt:lpstr>Or….</vt:lpstr>
      <vt:lpstr>Seriously….</vt:lpstr>
      <vt:lpstr>We Need to Manage Change and Conflict</vt:lpstr>
      <vt:lpstr>Conflict, Change, Resolution</vt:lpstr>
      <vt:lpstr>Bargaining Styles Assessment </vt:lpstr>
      <vt:lpstr>What Could Happen?</vt:lpstr>
      <vt:lpstr>Someone Has To Do It</vt:lpstr>
      <vt:lpstr>PowerPoint Presentation</vt:lpstr>
      <vt:lpstr>Let’s Get Hatched!!!</vt:lpstr>
    </vt:vector>
  </TitlesOfParts>
  <Company>Texas Christian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local Change: Assessment as  Mechanism for Transformation in Higher Education</dc:title>
  <dc:creator>Wehlburg, Catherine</dc:creator>
  <cp:lastModifiedBy>Wehlburg, Catherine</cp:lastModifiedBy>
  <cp:revision>23</cp:revision>
  <cp:lastPrinted>2016-06-01T22:23:48Z</cp:lastPrinted>
  <dcterms:created xsi:type="dcterms:W3CDTF">2014-02-11T01:28:21Z</dcterms:created>
  <dcterms:modified xsi:type="dcterms:W3CDTF">2016-06-03T20:51:00Z</dcterms:modified>
</cp:coreProperties>
</file>