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TCU Office for Institutional Effectiveness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6C033-71A5-438E-9DF2-1CCC9BE6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323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TCU Office for Institutional Effectiveness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D9C38-69E9-42F0-BE65-FE01FCDC2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1080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D9C38-69E9-42F0-BE65-FE01FCDC2752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TCU Office for Institutional Effectiveness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60CD-36AB-483A-A2F2-F13342A5D89E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E886-7958-4B61-8D9A-23D62AC4D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60CD-36AB-483A-A2F2-F13342A5D89E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E886-7958-4B61-8D9A-23D62AC4D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60CD-36AB-483A-A2F2-F13342A5D89E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E886-7958-4B61-8D9A-23D62AC4D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60CD-36AB-483A-A2F2-F13342A5D89E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E886-7958-4B61-8D9A-23D62AC4D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60CD-36AB-483A-A2F2-F13342A5D89E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E886-7958-4B61-8D9A-23D62AC4D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60CD-36AB-483A-A2F2-F13342A5D89E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E886-7958-4B61-8D9A-23D62AC4D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60CD-36AB-483A-A2F2-F13342A5D89E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E886-7958-4B61-8D9A-23D62AC4D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60CD-36AB-483A-A2F2-F13342A5D89E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E886-7958-4B61-8D9A-23D62AC4D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60CD-36AB-483A-A2F2-F13342A5D89E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E886-7958-4B61-8D9A-23D62AC4D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60CD-36AB-483A-A2F2-F13342A5D89E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E886-7958-4B61-8D9A-23D62AC4D7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60CD-36AB-483A-A2F2-F13342A5D89E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F2E886-7958-4B61-8D9A-23D62AC4D7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DF2E886-7958-4B61-8D9A-23D62AC4D79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71A60CD-36AB-483A-A2F2-F13342A5D89E}" type="datetimeFigureOut">
              <a:rPr lang="en-US" smtClean="0"/>
              <a:t>6/1/2016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 of Assessment at TCU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Catherine Wehlburg, Ph.D.</a:t>
            </a:r>
          </a:p>
          <a:p>
            <a:r>
              <a:rPr lang="en-US" dirty="0" smtClean="0"/>
              <a:t>Associate Provost</a:t>
            </a:r>
          </a:p>
          <a:p>
            <a:r>
              <a:rPr lang="en-US" dirty="0" smtClean="0"/>
              <a:t>Office of Institutional Effectiveness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8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Workshops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November 13 – 3:00 – 4:30 </a:t>
            </a:r>
            <a:endParaRPr lang="en-US" dirty="0"/>
          </a:p>
          <a:p>
            <a:r>
              <a:rPr lang="en-US" i="1" dirty="0"/>
              <a:t>Creating Meaningful Student Learning Outcomes – How can we make this worth the time and effort it can take? How can we use this to improve student learning?</a:t>
            </a:r>
            <a:endParaRPr lang="en-US" dirty="0"/>
          </a:p>
          <a:p>
            <a:r>
              <a:rPr lang="en-US" dirty="0"/>
              <a:t>Location - RJH  113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January 29</a:t>
            </a:r>
            <a:r>
              <a:rPr lang="en-US" b="1" baseline="30000" dirty="0"/>
              <a:t>th</a:t>
            </a:r>
            <a:r>
              <a:rPr lang="en-US" b="1" dirty="0"/>
              <a:t> – 3:00 – 4:30 </a:t>
            </a:r>
            <a:endParaRPr lang="en-US" dirty="0"/>
          </a:p>
          <a:p>
            <a:r>
              <a:rPr lang="en-US" i="1" dirty="0"/>
              <a:t>Measuring Learning that Works – What ways can we better measure learning both for improvement and for the assessment reports (the accountability side)? </a:t>
            </a:r>
            <a:endParaRPr lang="en-US" dirty="0"/>
          </a:p>
          <a:p>
            <a:r>
              <a:rPr lang="en-US" dirty="0"/>
              <a:t>Location – TBA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April 8</a:t>
            </a:r>
            <a:r>
              <a:rPr lang="en-US" b="1" baseline="30000" dirty="0"/>
              <a:t>th</a:t>
            </a:r>
            <a:r>
              <a:rPr lang="en-US" b="1" dirty="0"/>
              <a:t> – 3:00 – 4:30</a:t>
            </a:r>
            <a:r>
              <a:rPr lang="en-US" dirty="0"/>
              <a:t> </a:t>
            </a:r>
          </a:p>
          <a:p>
            <a:r>
              <a:rPr lang="en-US" i="1" dirty="0"/>
              <a:t>Using Findings to Make Action Plans – How can we use our data to make curricular decisions that benefit teaching and learning? What can we do to improve and enhance what we do?</a:t>
            </a:r>
            <a:endParaRPr lang="en-US" dirty="0"/>
          </a:p>
          <a:p>
            <a:r>
              <a:rPr lang="en-US" dirty="0"/>
              <a:t>Location – TBA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796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633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TCU’s “Assessment”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 for Institutional Effectiveness</a:t>
            </a:r>
          </a:p>
          <a:p>
            <a:r>
              <a:rPr lang="en-US" dirty="0" smtClean="0"/>
              <a:t>2016 Sadler Hall</a:t>
            </a:r>
          </a:p>
          <a:p>
            <a:endParaRPr lang="en-US" dirty="0"/>
          </a:p>
          <a:p>
            <a:r>
              <a:rPr lang="en-US" dirty="0" smtClean="0"/>
              <a:t>Staff Include:</a:t>
            </a:r>
          </a:p>
          <a:p>
            <a:r>
              <a:rPr lang="en-US" dirty="0" smtClean="0"/>
              <a:t>Director – Catherine Wehlburg</a:t>
            </a:r>
          </a:p>
          <a:p>
            <a:r>
              <a:rPr lang="en-US" dirty="0" smtClean="0"/>
              <a:t>Associate Director – Chris Hightower</a:t>
            </a:r>
          </a:p>
          <a:p>
            <a:r>
              <a:rPr lang="en-US" dirty="0" smtClean="0"/>
              <a:t>Graduate Assistant – Katie Krajny </a:t>
            </a:r>
          </a:p>
          <a:p>
            <a:r>
              <a:rPr lang="en-US" dirty="0" smtClean="0"/>
              <a:t>Administrative Assistant – Zoanne Hogg</a:t>
            </a:r>
          </a:p>
          <a:p>
            <a:endParaRPr lang="en-US" dirty="0"/>
          </a:p>
          <a:p>
            <a:r>
              <a:rPr lang="en-US" dirty="0" smtClean="0"/>
              <a:t>817-257-7156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48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AND Accreditation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574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048000"/>
            <a:ext cx="19716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050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357687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876800"/>
            <a:ext cx="1809494" cy="94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063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Assess?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Assessment for Accountability</a:t>
            </a:r>
          </a:p>
          <a:p>
            <a:r>
              <a:rPr lang="en-US" sz="3200" dirty="0"/>
              <a:t>Assessment for Learning</a:t>
            </a:r>
          </a:p>
          <a:p>
            <a:r>
              <a:rPr lang="en-US" sz="3200" dirty="0"/>
              <a:t>Assessment for Teaching</a:t>
            </a:r>
          </a:p>
          <a:p>
            <a:r>
              <a:rPr lang="en-US" sz="3200" dirty="0"/>
              <a:t>Transformative Assessment</a:t>
            </a:r>
          </a:p>
        </p:txBody>
      </p:sp>
    </p:spTree>
    <p:extLst>
      <p:ext uri="{BB962C8B-B14F-4D97-AF65-F5344CB8AC3E}">
        <p14:creationId xmlns:p14="http://schemas.microsoft.com/office/powerpoint/2010/main" val="2510648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693025" cy="914400"/>
          </a:xfrm>
        </p:spPr>
        <p:txBody>
          <a:bodyPr/>
          <a:lstStyle/>
          <a:p>
            <a:r>
              <a:rPr lang="en-US" dirty="0">
                <a:latin typeface="+mj-lt"/>
              </a:rPr>
              <a:t>Assessment for Accountability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Assessment used for punishment</a:t>
            </a:r>
          </a:p>
          <a:p>
            <a:r>
              <a:rPr lang="en-US" sz="2800" dirty="0"/>
              <a:t>Role of regional </a:t>
            </a:r>
            <a:r>
              <a:rPr lang="en-US" sz="2800" dirty="0" err="1"/>
              <a:t>accreditors</a:t>
            </a:r>
            <a:endParaRPr lang="en-US" sz="2800" dirty="0"/>
          </a:p>
          <a:p>
            <a:r>
              <a:rPr lang="en-US" sz="2800" dirty="0"/>
              <a:t>Used for external reasons only</a:t>
            </a:r>
          </a:p>
          <a:p>
            <a:r>
              <a:rPr lang="en-US" sz="2800" dirty="0"/>
              <a:t>“Top Down” requirement</a:t>
            </a:r>
          </a:p>
          <a:p>
            <a:r>
              <a:rPr lang="en-US" sz="2800" dirty="0"/>
              <a:t>Mechanistic and technical approach to gathering information</a:t>
            </a:r>
          </a:p>
          <a:p>
            <a:r>
              <a:rPr lang="en-US" sz="2800" dirty="0"/>
              <a:t>Assessment that is “added onto” already operating programs</a:t>
            </a:r>
          </a:p>
        </p:txBody>
      </p:sp>
    </p:spTree>
    <p:extLst>
      <p:ext uri="{BB962C8B-B14F-4D97-AF65-F5344CB8AC3E}">
        <p14:creationId xmlns:p14="http://schemas.microsoft.com/office/powerpoint/2010/main" val="213568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1066800"/>
          </a:xfrm>
        </p:spPr>
        <p:txBody>
          <a:bodyPr/>
          <a:lstStyle/>
          <a:p>
            <a:r>
              <a:rPr lang="en-US" dirty="0">
                <a:latin typeface="+mj-lt"/>
              </a:rPr>
              <a:t>Transformative Assessment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69342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True purpose of assessing – enhancing student learning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Not an end in itself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Focused on student learning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Must be cyclical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Should be integrated into the regular cycle of the department/unit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Should contribute to ongoing dialogue</a:t>
            </a:r>
          </a:p>
        </p:txBody>
      </p:sp>
    </p:spTree>
    <p:extLst>
      <p:ext uri="{BB962C8B-B14F-4D97-AF65-F5344CB8AC3E}">
        <p14:creationId xmlns:p14="http://schemas.microsoft.com/office/powerpoint/2010/main" val="13869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>
              <a:latin typeface="+mj-lt"/>
            </a:endParaRPr>
          </a:p>
          <a:p>
            <a:pPr>
              <a:buFontTx/>
              <a:buNone/>
            </a:pPr>
            <a:endParaRPr lang="en-US" dirty="0">
              <a:latin typeface="+mj-lt"/>
            </a:endParaRPr>
          </a:p>
          <a:p>
            <a:pPr>
              <a:buFontTx/>
              <a:buNone/>
            </a:pPr>
            <a:r>
              <a:rPr lang="en-US" sz="2800" dirty="0"/>
              <a:t>Assessment </a:t>
            </a:r>
            <a:r>
              <a:rPr lang="en-US" sz="2800" i="1" dirty="0"/>
              <a:t>per se</a:t>
            </a:r>
            <a:r>
              <a:rPr lang="en-US" sz="2800" dirty="0"/>
              <a:t> guarantees nothing by way of improvement; no more than a thermometer cures a fever</a:t>
            </a:r>
          </a:p>
          <a:p>
            <a:pPr lvl="3"/>
            <a:r>
              <a:rPr lang="en-US" dirty="0"/>
              <a:t>Ted </a:t>
            </a:r>
            <a:r>
              <a:rPr lang="en-US" dirty="0" err="1"/>
              <a:t>Marchese</a:t>
            </a:r>
            <a:endParaRPr lang="en-US" dirty="0"/>
          </a:p>
        </p:txBody>
      </p:sp>
      <p:pic>
        <p:nvPicPr>
          <p:cNvPr id="40964" name="Picture 4" descr="marche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3810000"/>
            <a:ext cx="1428750" cy="2000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736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6931025" cy="914400"/>
          </a:xfrm>
        </p:spPr>
        <p:txBody>
          <a:bodyPr/>
          <a:lstStyle/>
          <a:p>
            <a:r>
              <a:rPr lang="en-US" dirty="0">
                <a:latin typeface="+mj-lt"/>
              </a:rPr>
              <a:t>A Real Culture of Assessment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7848600" cy="4191000"/>
          </a:xfrm>
        </p:spPr>
        <p:txBody>
          <a:bodyPr>
            <a:noAutofit/>
          </a:bodyPr>
          <a:lstStyle/>
          <a:p>
            <a:r>
              <a:rPr lang="en-US" sz="2400" dirty="0"/>
              <a:t>Those doing the assessment must create it</a:t>
            </a:r>
          </a:p>
          <a:p>
            <a:r>
              <a:rPr lang="en-US" sz="2400" dirty="0"/>
              <a:t>Must be based on an agreed upon and important mission statement</a:t>
            </a:r>
          </a:p>
          <a:p>
            <a:r>
              <a:rPr lang="en-US" sz="2400" dirty="0"/>
              <a:t>Trust concerning how assessment data will be used must be established</a:t>
            </a:r>
          </a:p>
          <a:p>
            <a:r>
              <a:rPr lang="en-US" sz="2400" dirty="0"/>
              <a:t>Assessment should be seen as a continuous and ongoing process</a:t>
            </a:r>
          </a:p>
          <a:p>
            <a:r>
              <a:rPr lang="en-US" sz="2400" dirty="0"/>
              <a:t>May become “messy”</a:t>
            </a:r>
          </a:p>
          <a:p>
            <a:r>
              <a:rPr lang="en-US" sz="2400" dirty="0"/>
              <a:t>Must result in enhanced learning</a:t>
            </a:r>
          </a:p>
        </p:txBody>
      </p:sp>
    </p:spTree>
    <p:extLst>
      <p:ext uri="{BB962C8B-B14F-4D97-AF65-F5344CB8AC3E}">
        <p14:creationId xmlns:p14="http://schemas.microsoft.com/office/powerpoint/2010/main" val="10248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WEAVE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81200"/>
            <a:ext cx="2590800" cy="3264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0998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2757</TotalTime>
  <Words>269</Words>
  <Application>Microsoft Office PowerPoint</Application>
  <PresentationFormat>On-screen Show (4:3)</PresentationFormat>
  <Paragraphs>62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Overview of Assessment at TCU </vt:lpstr>
      <vt:lpstr>TCU’s “Assessment” Office</vt:lpstr>
      <vt:lpstr>Assessment AND Accreditation</vt:lpstr>
      <vt:lpstr>Why Assess? </vt:lpstr>
      <vt:lpstr>Assessment for Accountability</vt:lpstr>
      <vt:lpstr>Transformative Assessment</vt:lpstr>
      <vt:lpstr>PowerPoint Presentation</vt:lpstr>
      <vt:lpstr>A Real Culture of Assessment</vt:lpstr>
      <vt:lpstr>WEAVE</vt:lpstr>
      <vt:lpstr>Upcoming Workshops</vt:lpstr>
      <vt:lpstr>Questions? Comments?</vt:lpstr>
    </vt:vector>
  </TitlesOfParts>
  <Company>Texas Christian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Assessment at TCU</dc:title>
  <dc:creator>Wehlburg, Catherine</dc:creator>
  <cp:lastModifiedBy>Wehlburg, Catherine</cp:lastModifiedBy>
  <cp:revision>5</cp:revision>
  <cp:lastPrinted>2015-09-23T21:43:07Z</cp:lastPrinted>
  <dcterms:created xsi:type="dcterms:W3CDTF">2015-09-23T21:29:26Z</dcterms:created>
  <dcterms:modified xsi:type="dcterms:W3CDTF">2016-06-01T20:19:58Z</dcterms:modified>
</cp:coreProperties>
</file>