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9"/>
  </p:notesMasterIdLst>
  <p:sldIdLst>
    <p:sldId id="256" r:id="rId2"/>
    <p:sldId id="258" r:id="rId3"/>
    <p:sldId id="259" r:id="rId4"/>
    <p:sldId id="261" r:id="rId5"/>
    <p:sldId id="263" r:id="rId6"/>
    <p:sldId id="262" r:id="rId7"/>
    <p:sldId id="260" r:id="rId8"/>
    <p:sldId id="264" r:id="rId9"/>
    <p:sldId id="266" r:id="rId10"/>
    <p:sldId id="265" r:id="rId11"/>
    <p:sldId id="267" r:id="rId12"/>
    <p:sldId id="268" r:id="rId13"/>
    <p:sldId id="269" r:id="rId14"/>
    <p:sldId id="270" r:id="rId15"/>
    <p:sldId id="274" r:id="rId16"/>
    <p:sldId id="273" r:id="rId17"/>
    <p:sldId id="272" r:id="rId18"/>
    <p:sldId id="284" r:id="rId19"/>
    <p:sldId id="277" r:id="rId20"/>
    <p:sldId id="276" r:id="rId21"/>
    <p:sldId id="275" r:id="rId22"/>
    <p:sldId id="278" r:id="rId23"/>
    <p:sldId id="281" r:id="rId24"/>
    <p:sldId id="280" r:id="rId25"/>
    <p:sldId id="279"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4671"/>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BDC13-9626-478E-AD68-9E98FF8547F0}"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765F0BAD-6A5D-49DE-BAFC-64E3809AAAD4}">
      <dgm:prSet/>
      <dgm:spPr/>
      <dgm:t>
        <a:bodyPr/>
        <a:lstStyle/>
        <a:p>
          <a:r>
            <a:rPr lang="en-US"/>
            <a:t>24 Jan. 2022</a:t>
          </a:r>
        </a:p>
      </dgm:t>
    </dgm:pt>
    <dgm:pt modelId="{C50BBEF9-5B04-4595-91AB-BB7651459FCD}" type="parTrans" cxnId="{4AF09AC1-C073-4907-BEE4-9F47E8A96C63}">
      <dgm:prSet/>
      <dgm:spPr/>
      <dgm:t>
        <a:bodyPr/>
        <a:lstStyle/>
        <a:p>
          <a:endParaRPr lang="en-US"/>
        </a:p>
      </dgm:t>
    </dgm:pt>
    <dgm:pt modelId="{F136C4E2-3521-4D7A-8737-5E665C8F9999}" type="sibTrans" cxnId="{4AF09AC1-C073-4907-BEE4-9F47E8A96C63}">
      <dgm:prSet/>
      <dgm:spPr/>
      <dgm:t>
        <a:bodyPr/>
        <a:lstStyle/>
        <a:p>
          <a:endParaRPr lang="en-US"/>
        </a:p>
      </dgm:t>
    </dgm:pt>
    <dgm:pt modelId="{AA6CDEB2-4C2B-4920-8A21-1507FDBA7291}">
      <dgm:prSet custT="1"/>
      <dgm:spPr/>
      <dgm:t>
        <a:bodyPr/>
        <a:lstStyle/>
        <a:p>
          <a:r>
            <a:rPr lang="en-US" sz="1200" b="1" dirty="0"/>
            <a:t>Assessment Reports due</a:t>
          </a:r>
        </a:p>
      </dgm:t>
    </dgm:pt>
    <dgm:pt modelId="{22A3C69E-358B-469C-8D89-FA7181D13741}" type="parTrans" cxnId="{FB9426BE-DA84-418D-ABEA-A63CA32F689B}">
      <dgm:prSet/>
      <dgm:spPr/>
      <dgm:t>
        <a:bodyPr/>
        <a:lstStyle/>
        <a:p>
          <a:endParaRPr lang="en-US"/>
        </a:p>
      </dgm:t>
    </dgm:pt>
    <dgm:pt modelId="{C1264459-3F27-470C-B9A0-6F81875BB44B}" type="sibTrans" cxnId="{FB9426BE-DA84-418D-ABEA-A63CA32F689B}">
      <dgm:prSet/>
      <dgm:spPr/>
      <dgm:t>
        <a:bodyPr/>
        <a:lstStyle/>
        <a:p>
          <a:endParaRPr lang="en-US"/>
        </a:p>
      </dgm:t>
    </dgm:pt>
    <dgm:pt modelId="{817EB62C-2BBB-4DBD-853A-DA54C10491A1}">
      <dgm:prSet/>
      <dgm:spPr/>
      <dgm:t>
        <a:bodyPr/>
        <a:lstStyle/>
        <a:p>
          <a:r>
            <a:rPr lang="en-US" sz="1100" dirty="0"/>
            <a:t>Complete Findings, Summary and Analysis, and Action Plans in WEAVE</a:t>
          </a:r>
        </a:p>
      </dgm:t>
    </dgm:pt>
    <dgm:pt modelId="{9755C71E-E739-432E-B200-E2725195187C}" type="parTrans" cxnId="{E38743FF-846E-40F4-B8CD-7F71EB6369C3}">
      <dgm:prSet/>
      <dgm:spPr/>
      <dgm:t>
        <a:bodyPr/>
        <a:lstStyle/>
        <a:p>
          <a:endParaRPr lang="en-US"/>
        </a:p>
      </dgm:t>
    </dgm:pt>
    <dgm:pt modelId="{2D7F368B-7AEA-419D-8D2C-AA863945712C}" type="sibTrans" cxnId="{E38743FF-846E-40F4-B8CD-7F71EB6369C3}">
      <dgm:prSet/>
      <dgm:spPr/>
      <dgm:t>
        <a:bodyPr/>
        <a:lstStyle/>
        <a:p>
          <a:endParaRPr lang="en-US"/>
        </a:p>
      </dgm:t>
    </dgm:pt>
    <dgm:pt modelId="{62099FDA-4521-4841-8A2C-A000571BF4EE}">
      <dgm:prSet/>
      <dgm:spPr/>
      <dgm:t>
        <a:bodyPr/>
        <a:lstStyle/>
        <a:p>
          <a:r>
            <a:rPr lang="en-US"/>
            <a:t>25 Jan. – 11 Feb.</a:t>
          </a:r>
        </a:p>
      </dgm:t>
    </dgm:pt>
    <dgm:pt modelId="{27286525-D6DE-42B1-8CAF-91BEF9C0BC3D}" type="parTrans" cxnId="{79401BA5-1BA6-417B-9F44-C2E951DDF87D}">
      <dgm:prSet/>
      <dgm:spPr/>
      <dgm:t>
        <a:bodyPr/>
        <a:lstStyle/>
        <a:p>
          <a:endParaRPr lang="en-US"/>
        </a:p>
      </dgm:t>
    </dgm:pt>
    <dgm:pt modelId="{FD0D2FE0-1640-400B-95B4-8DB2F7B33191}" type="sibTrans" cxnId="{79401BA5-1BA6-417B-9F44-C2E951DDF87D}">
      <dgm:prSet/>
      <dgm:spPr/>
      <dgm:t>
        <a:bodyPr/>
        <a:lstStyle/>
        <a:p>
          <a:endParaRPr lang="en-US"/>
        </a:p>
      </dgm:t>
    </dgm:pt>
    <dgm:pt modelId="{48406FF7-7D45-438B-B58E-7CC5EA4EA847}">
      <dgm:prSet custT="1"/>
      <dgm:spPr/>
      <dgm:t>
        <a:bodyPr/>
        <a:lstStyle/>
        <a:p>
          <a:r>
            <a:rPr lang="en-US" sz="1200" b="1" dirty="0"/>
            <a:t>Assessment Ambassador Review</a:t>
          </a:r>
        </a:p>
      </dgm:t>
    </dgm:pt>
    <dgm:pt modelId="{2016A730-081C-4426-96AE-06A27A8F4718}" type="parTrans" cxnId="{65349731-FC10-4BD0-9C45-53F471F8BAAB}">
      <dgm:prSet/>
      <dgm:spPr/>
      <dgm:t>
        <a:bodyPr/>
        <a:lstStyle/>
        <a:p>
          <a:endParaRPr lang="en-US"/>
        </a:p>
      </dgm:t>
    </dgm:pt>
    <dgm:pt modelId="{4E8EE8AE-8F45-4A5E-AB90-552AA86EA588}" type="sibTrans" cxnId="{65349731-FC10-4BD0-9C45-53F471F8BAAB}">
      <dgm:prSet/>
      <dgm:spPr/>
      <dgm:t>
        <a:bodyPr/>
        <a:lstStyle/>
        <a:p>
          <a:endParaRPr lang="en-US"/>
        </a:p>
      </dgm:t>
    </dgm:pt>
    <dgm:pt modelId="{7594176F-280D-44D6-B608-9601003894F7}">
      <dgm:prSet/>
      <dgm:spPr/>
      <dgm:t>
        <a:bodyPr/>
        <a:lstStyle/>
        <a:p>
          <a:r>
            <a:rPr lang="en-US" sz="1100" dirty="0"/>
            <a:t>Assessment Ambassadors will need to consult with the program directors and help rectify any low scoring sections from the report rubric before moving on to UAC review.</a:t>
          </a:r>
        </a:p>
      </dgm:t>
    </dgm:pt>
    <dgm:pt modelId="{0679D546-D4E4-4753-963B-A882C3C651EE}" type="parTrans" cxnId="{B8C09ADA-FD5B-441D-8328-0931CE5DD7B4}">
      <dgm:prSet/>
      <dgm:spPr/>
      <dgm:t>
        <a:bodyPr/>
        <a:lstStyle/>
        <a:p>
          <a:endParaRPr lang="en-US"/>
        </a:p>
      </dgm:t>
    </dgm:pt>
    <dgm:pt modelId="{ADA8701B-6574-4E83-88C4-9865362C49FA}" type="sibTrans" cxnId="{B8C09ADA-FD5B-441D-8328-0931CE5DD7B4}">
      <dgm:prSet/>
      <dgm:spPr/>
      <dgm:t>
        <a:bodyPr/>
        <a:lstStyle/>
        <a:p>
          <a:endParaRPr lang="en-US"/>
        </a:p>
      </dgm:t>
    </dgm:pt>
    <dgm:pt modelId="{0813E9A3-7304-4FD9-9252-839402F9D69A}">
      <dgm:prSet/>
      <dgm:spPr/>
      <dgm:t>
        <a:bodyPr/>
        <a:lstStyle/>
        <a:p>
          <a:r>
            <a:rPr lang="en-US" dirty="0"/>
            <a:t>14 Feb. – 4 Mar.</a:t>
          </a:r>
        </a:p>
      </dgm:t>
    </dgm:pt>
    <dgm:pt modelId="{3ABF8537-3CBD-48DE-91AD-759A21A77C98}" type="parTrans" cxnId="{57528B2B-D802-4AEC-9A66-28EA1ACB73D0}">
      <dgm:prSet/>
      <dgm:spPr/>
      <dgm:t>
        <a:bodyPr/>
        <a:lstStyle/>
        <a:p>
          <a:endParaRPr lang="en-US"/>
        </a:p>
      </dgm:t>
    </dgm:pt>
    <dgm:pt modelId="{047BF7A8-5163-4DC8-B352-D4092B40B2B4}" type="sibTrans" cxnId="{57528B2B-D802-4AEC-9A66-28EA1ACB73D0}">
      <dgm:prSet/>
      <dgm:spPr/>
      <dgm:t>
        <a:bodyPr/>
        <a:lstStyle/>
        <a:p>
          <a:endParaRPr lang="en-US"/>
        </a:p>
      </dgm:t>
    </dgm:pt>
    <dgm:pt modelId="{38C6A3FE-DA90-4F1D-8A0E-F8BC2B388734}">
      <dgm:prSet custT="1"/>
      <dgm:spPr/>
      <dgm:t>
        <a:bodyPr/>
        <a:lstStyle/>
        <a:p>
          <a:r>
            <a:rPr lang="en-US" sz="1200" b="1" dirty="0"/>
            <a:t>University Assessment Committee Review</a:t>
          </a:r>
        </a:p>
      </dgm:t>
    </dgm:pt>
    <dgm:pt modelId="{1C989D42-988D-43EB-8F60-0FF58A2EED17}" type="parTrans" cxnId="{13839C37-0D8C-4832-A464-5658EF76C6F2}">
      <dgm:prSet/>
      <dgm:spPr/>
      <dgm:t>
        <a:bodyPr/>
        <a:lstStyle/>
        <a:p>
          <a:endParaRPr lang="en-US"/>
        </a:p>
      </dgm:t>
    </dgm:pt>
    <dgm:pt modelId="{BDE2A5FA-8B08-4645-B384-50B40E90E2C7}" type="sibTrans" cxnId="{13839C37-0D8C-4832-A464-5658EF76C6F2}">
      <dgm:prSet/>
      <dgm:spPr/>
      <dgm:t>
        <a:bodyPr/>
        <a:lstStyle/>
        <a:p>
          <a:endParaRPr lang="en-US"/>
        </a:p>
      </dgm:t>
    </dgm:pt>
    <dgm:pt modelId="{F81E9DCE-37FD-4398-ABB8-CC32F837D2A5}">
      <dgm:prSet/>
      <dgm:spPr/>
      <dgm:t>
        <a:bodyPr/>
        <a:lstStyle/>
        <a:p>
          <a:r>
            <a:rPr lang="en-US" sz="1100" dirty="0"/>
            <a:t>UAC Members will review and submit feedback on assigned assessment reports.</a:t>
          </a:r>
        </a:p>
      </dgm:t>
    </dgm:pt>
    <dgm:pt modelId="{8620E86F-0C01-4FA7-B6C5-013655FEA260}" type="parTrans" cxnId="{53041A4E-9D94-4BEF-A0C0-DA0ABCDE77C4}">
      <dgm:prSet/>
      <dgm:spPr/>
      <dgm:t>
        <a:bodyPr/>
        <a:lstStyle/>
        <a:p>
          <a:endParaRPr lang="en-US"/>
        </a:p>
      </dgm:t>
    </dgm:pt>
    <dgm:pt modelId="{56E2788F-1C3E-4D27-AFCD-9B732476F32A}" type="sibTrans" cxnId="{53041A4E-9D94-4BEF-A0C0-DA0ABCDE77C4}">
      <dgm:prSet/>
      <dgm:spPr/>
      <dgm:t>
        <a:bodyPr/>
        <a:lstStyle/>
        <a:p>
          <a:endParaRPr lang="en-US"/>
        </a:p>
      </dgm:t>
    </dgm:pt>
    <dgm:pt modelId="{42655AF0-E989-4006-9843-F65C817CEB47}">
      <dgm:prSet/>
      <dgm:spPr/>
      <dgm:t>
        <a:bodyPr/>
        <a:lstStyle/>
        <a:p>
          <a:r>
            <a:rPr lang="en-US"/>
            <a:t>4 Mar.</a:t>
          </a:r>
        </a:p>
      </dgm:t>
    </dgm:pt>
    <dgm:pt modelId="{C2F40014-26B8-41C5-BEAB-0FB3CCCECB50}" type="parTrans" cxnId="{95AB5A1A-8B6B-4F28-BFF2-D3D03ECB5842}">
      <dgm:prSet/>
      <dgm:spPr/>
      <dgm:t>
        <a:bodyPr/>
        <a:lstStyle/>
        <a:p>
          <a:endParaRPr lang="en-US"/>
        </a:p>
      </dgm:t>
    </dgm:pt>
    <dgm:pt modelId="{EBE2F93D-2770-40E8-8F62-3D85CDCBD18E}" type="sibTrans" cxnId="{95AB5A1A-8B6B-4F28-BFF2-D3D03ECB5842}">
      <dgm:prSet/>
      <dgm:spPr/>
      <dgm:t>
        <a:bodyPr/>
        <a:lstStyle/>
        <a:p>
          <a:endParaRPr lang="en-US"/>
        </a:p>
      </dgm:t>
    </dgm:pt>
    <dgm:pt modelId="{F98B6B20-5A2E-48D7-8795-925E3295A082}">
      <dgm:prSet custT="1"/>
      <dgm:spPr/>
      <dgm:t>
        <a:bodyPr/>
        <a:lstStyle/>
        <a:p>
          <a:r>
            <a:rPr lang="en-US" sz="1400" b="1" dirty="0"/>
            <a:t>2022 Assessment Plans are Due in WEAVE</a:t>
          </a:r>
        </a:p>
      </dgm:t>
    </dgm:pt>
    <dgm:pt modelId="{064A8D97-F97A-40A8-BD50-566796CB62DF}" type="parTrans" cxnId="{85A981A1-D958-46F4-A78F-ED04A09156DC}">
      <dgm:prSet/>
      <dgm:spPr/>
      <dgm:t>
        <a:bodyPr/>
        <a:lstStyle/>
        <a:p>
          <a:endParaRPr lang="en-US"/>
        </a:p>
      </dgm:t>
    </dgm:pt>
    <dgm:pt modelId="{E3A65D1A-B5C0-4991-B9AA-B142E3B6CD44}" type="sibTrans" cxnId="{85A981A1-D958-46F4-A78F-ED04A09156DC}">
      <dgm:prSet/>
      <dgm:spPr/>
      <dgm:t>
        <a:bodyPr/>
        <a:lstStyle/>
        <a:p>
          <a:endParaRPr lang="en-US"/>
        </a:p>
      </dgm:t>
    </dgm:pt>
    <dgm:pt modelId="{08C2FC65-C6AC-6844-BBDF-177FDBC5D771}" type="pres">
      <dgm:prSet presAssocID="{EB1BDC13-9626-478E-AD68-9E98FF8547F0}" presName="Name0" presStyleCnt="0">
        <dgm:presLayoutVars>
          <dgm:animLvl val="lvl"/>
          <dgm:resizeHandles val="exact"/>
        </dgm:presLayoutVars>
      </dgm:prSet>
      <dgm:spPr/>
    </dgm:pt>
    <dgm:pt modelId="{360A9F23-3F4F-4E48-A866-EF0D72212942}" type="pres">
      <dgm:prSet presAssocID="{765F0BAD-6A5D-49DE-BAFC-64E3809AAAD4}" presName="composite" presStyleCnt="0"/>
      <dgm:spPr/>
    </dgm:pt>
    <dgm:pt modelId="{5A895047-28C0-9D43-A975-E746CAD6D183}" type="pres">
      <dgm:prSet presAssocID="{765F0BAD-6A5D-49DE-BAFC-64E3809AAAD4}" presName="L" presStyleLbl="solidFgAcc1" presStyleIdx="0" presStyleCnt="4">
        <dgm:presLayoutVars>
          <dgm:chMax val="0"/>
          <dgm:chPref val="0"/>
        </dgm:presLayoutVars>
      </dgm:prSet>
      <dgm:spPr/>
    </dgm:pt>
    <dgm:pt modelId="{DE5847A5-D18A-B848-9553-2B10D142BB6A}" type="pres">
      <dgm:prSet presAssocID="{765F0BAD-6A5D-49DE-BAFC-64E3809AAAD4}" presName="parTx" presStyleLbl="alignNode1" presStyleIdx="0" presStyleCnt="4">
        <dgm:presLayoutVars>
          <dgm:chMax val="0"/>
          <dgm:chPref val="0"/>
          <dgm:bulletEnabled val="1"/>
        </dgm:presLayoutVars>
      </dgm:prSet>
      <dgm:spPr/>
    </dgm:pt>
    <dgm:pt modelId="{F19B0ACE-1AEC-2742-894F-0E253D1C3CFA}" type="pres">
      <dgm:prSet presAssocID="{765F0BAD-6A5D-49DE-BAFC-64E3809AAAD4}" presName="desTx" presStyleLbl="revTx" presStyleIdx="0" presStyleCnt="4">
        <dgm:presLayoutVars>
          <dgm:chMax val="0"/>
          <dgm:chPref val="0"/>
          <dgm:bulletEnabled val="1"/>
        </dgm:presLayoutVars>
      </dgm:prSet>
      <dgm:spPr/>
    </dgm:pt>
    <dgm:pt modelId="{70087171-90F7-7F4F-AA63-7ECA720E49EF}" type="pres">
      <dgm:prSet presAssocID="{765F0BAD-6A5D-49DE-BAFC-64E3809AAAD4}" presName="EmptyPlaceHolder" presStyleCnt="0"/>
      <dgm:spPr/>
    </dgm:pt>
    <dgm:pt modelId="{CAE599BA-F878-CA46-92C9-11AE8E878C3D}" type="pres">
      <dgm:prSet presAssocID="{F136C4E2-3521-4D7A-8737-5E665C8F9999}" presName="space" presStyleCnt="0"/>
      <dgm:spPr/>
    </dgm:pt>
    <dgm:pt modelId="{6F02A7BD-17FD-DC4A-AB1F-3F79CFEFFA0A}" type="pres">
      <dgm:prSet presAssocID="{62099FDA-4521-4841-8A2C-A000571BF4EE}" presName="composite" presStyleCnt="0"/>
      <dgm:spPr/>
    </dgm:pt>
    <dgm:pt modelId="{7AAD0A63-7E14-CE4D-85DF-C74F81A5FD78}" type="pres">
      <dgm:prSet presAssocID="{62099FDA-4521-4841-8A2C-A000571BF4EE}" presName="L" presStyleLbl="solidFgAcc1" presStyleIdx="1" presStyleCnt="4">
        <dgm:presLayoutVars>
          <dgm:chMax val="0"/>
          <dgm:chPref val="0"/>
        </dgm:presLayoutVars>
      </dgm:prSet>
      <dgm:spPr/>
    </dgm:pt>
    <dgm:pt modelId="{82F3BED8-F216-A744-B243-06C715F25978}" type="pres">
      <dgm:prSet presAssocID="{62099FDA-4521-4841-8A2C-A000571BF4EE}" presName="parTx" presStyleLbl="alignNode1" presStyleIdx="1" presStyleCnt="4">
        <dgm:presLayoutVars>
          <dgm:chMax val="0"/>
          <dgm:chPref val="0"/>
          <dgm:bulletEnabled val="1"/>
        </dgm:presLayoutVars>
      </dgm:prSet>
      <dgm:spPr/>
    </dgm:pt>
    <dgm:pt modelId="{13E48BA2-1673-7A4A-A5A1-18825A4BF95E}" type="pres">
      <dgm:prSet presAssocID="{62099FDA-4521-4841-8A2C-A000571BF4EE}" presName="desTx" presStyleLbl="revTx" presStyleIdx="1" presStyleCnt="4">
        <dgm:presLayoutVars>
          <dgm:chMax val="0"/>
          <dgm:chPref val="0"/>
          <dgm:bulletEnabled val="1"/>
        </dgm:presLayoutVars>
      </dgm:prSet>
      <dgm:spPr/>
    </dgm:pt>
    <dgm:pt modelId="{72B184E8-C3C6-A148-81FC-A71C98B9B90D}" type="pres">
      <dgm:prSet presAssocID="{62099FDA-4521-4841-8A2C-A000571BF4EE}" presName="EmptyPlaceHolder" presStyleCnt="0"/>
      <dgm:spPr/>
    </dgm:pt>
    <dgm:pt modelId="{1621BFAB-EAE7-154B-B56D-4681D3D674A2}" type="pres">
      <dgm:prSet presAssocID="{FD0D2FE0-1640-400B-95B4-8DB2F7B33191}" presName="space" presStyleCnt="0"/>
      <dgm:spPr/>
    </dgm:pt>
    <dgm:pt modelId="{F1B0BB8B-628E-C944-AA12-2B1D21C535BB}" type="pres">
      <dgm:prSet presAssocID="{0813E9A3-7304-4FD9-9252-839402F9D69A}" presName="composite" presStyleCnt="0"/>
      <dgm:spPr/>
    </dgm:pt>
    <dgm:pt modelId="{F5DA56B0-D72F-6240-B7BD-7BBC17126ACE}" type="pres">
      <dgm:prSet presAssocID="{0813E9A3-7304-4FD9-9252-839402F9D69A}" presName="L" presStyleLbl="solidFgAcc1" presStyleIdx="2" presStyleCnt="4">
        <dgm:presLayoutVars>
          <dgm:chMax val="0"/>
          <dgm:chPref val="0"/>
        </dgm:presLayoutVars>
      </dgm:prSet>
      <dgm:spPr/>
    </dgm:pt>
    <dgm:pt modelId="{D388FB26-0FAE-614B-A68C-4000CEE0F23F}" type="pres">
      <dgm:prSet presAssocID="{0813E9A3-7304-4FD9-9252-839402F9D69A}" presName="parTx" presStyleLbl="alignNode1" presStyleIdx="2" presStyleCnt="4">
        <dgm:presLayoutVars>
          <dgm:chMax val="0"/>
          <dgm:chPref val="0"/>
          <dgm:bulletEnabled val="1"/>
        </dgm:presLayoutVars>
      </dgm:prSet>
      <dgm:spPr/>
    </dgm:pt>
    <dgm:pt modelId="{31CB07B0-CE70-5349-B7B2-ACC9A6FC3259}" type="pres">
      <dgm:prSet presAssocID="{0813E9A3-7304-4FD9-9252-839402F9D69A}" presName="desTx" presStyleLbl="revTx" presStyleIdx="2" presStyleCnt="4">
        <dgm:presLayoutVars>
          <dgm:chMax val="0"/>
          <dgm:chPref val="0"/>
          <dgm:bulletEnabled val="1"/>
        </dgm:presLayoutVars>
      </dgm:prSet>
      <dgm:spPr/>
    </dgm:pt>
    <dgm:pt modelId="{A1EE24E1-2E20-C144-BFA9-BBE9FAC7A381}" type="pres">
      <dgm:prSet presAssocID="{0813E9A3-7304-4FD9-9252-839402F9D69A}" presName="EmptyPlaceHolder" presStyleCnt="0"/>
      <dgm:spPr/>
    </dgm:pt>
    <dgm:pt modelId="{CBC6B9CE-94F1-594E-AC8A-31AE46FF41B0}" type="pres">
      <dgm:prSet presAssocID="{047BF7A8-5163-4DC8-B352-D4092B40B2B4}" presName="space" presStyleCnt="0"/>
      <dgm:spPr/>
    </dgm:pt>
    <dgm:pt modelId="{6261EA82-D8C7-A842-B05C-F4C1DB852A71}" type="pres">
      <dgm:prSet presAssocID="{42655AF0-E989-4006-9843-F65C817CEB47}" presName="composite" presStyleCnt="0"/>
      <dgm:spPr/>
    </dgm:pt>
    <dgm:pt modelId="{50613D2F-430F-104B-94D6-9ECA69763CFE}" type="pres">
      <dgm:prSet presAssocID="{42655AF0-E989-4006-9843-F65C817CEB47}" presName="L" presStyleLbl="solidFgAcc1" presStyleIdx="3" presStyleCnt="4">
        <dgm:presLayoutVars>
          <dgm:chMax val="0"/>
          <dgm:chPref val="0"/>
        </dgm:presLayoutVars>
      </dgm:prSet>
      <dgm:spPr/>
    </dgm:pt>
    <dgm:pt modelId="{BACD20E5-C6D6-B142-8D14-C5557C737FF0}" type="pres">
      <dgm:prSet presAssocID="{42655AF0-E989-4006-9843-F65C817CEB47}" presName="parTx" presStyleLbl="alignNode1" presStyleIdx="3" presStyleCnt="4">
        <dgm:presLayoutVars>
          <dgm:chMax val="0"/>
          <dgm:chPref val="0"/>
          <dgm:bulletEnabled val="1"/>
        </dgm:presLayoutVars>
      </dgm:prSet>
      <dgm:spPr/>
    </dgm:pt>
    <dgm:pt modelId="{A028DF2A-ED49-7E45-BCA0-20C26620A883}" type="pres">
      <dgm:prSet presAssocID="{42655AF0-E989-4006-9843-F65C817CEB47}" presName="desTx" presStyleLbl="revTx" presStyleIdx="3" presStyleCnt="4">
        <dgm:presLayoutVars>
          <dgm:chMax val="0"/>
          <dgm:chPref val="0"/>
          <dgm:bulletEnabled val="1"/>
        </dgm:presLayoutVars>
      </dgm:prSet>
      <dgm:spPr/>
    </dgm:pt>
    <dgm:pt modelId="{40FC8A5F-F823-8A46-B63B-7325918CC524}" type="pres">
      <dgm:prSet presAssocID="{42655AF0-E989-4006-9843-F65C817CEB47}" presName="EmptyPlaceHolder" presStyleCnt="0"/>
      <dgm:spPr/>
    </dgm:pt>
  </dgm:ptLst>
  <dgm:cxnLst>
    <dgm:cxn modelId="{0AF99509-6CEB-124B-A7BE-4B033FF032DE}" type="presOf" srcId="{62099FDA-4521-4841-8A2C-A000571BF4EE}" destId="{82F3BED8-F216-A744-B243-06C715F25978}" srcOrd="0" destOrd="0" presId="urn:microsoft.com/office/officeart/2016/7/layout/AccentHomeChevronProcess"/>
    <dgm:cxn modelId="{1D5AE20C-2A1C-D74A-8897-C8B42CF4ACFF}" type="presOf" srcId="{7594176F-280D-44D6-B608-9601003894F7}" destId="{13E48BA2-1673-7A4A-A5A1-18825A4BF95E}" srcOrd="0" destOrd="1" presId="urn:microsoft.com/office/officeart/2016/7/layout/AccentHomeChevronProcess"/>
    <dgm:cxn modelId="{95AB5A1A-8B6B-4F28-BFF2-D3D03ECB5842}" srcId="{EB1BDC13-9626-478E-AD68-9E98FF8547F0}" destId="{42655AF0-E989-4006-9843-F65C817CEB47}" srcOrd="3" destOrd="0" parTransId="{C2F40014-26B8-41C5-BEAB-0FB3CCCECB50}" sibTransId="{EBE2F93D-2770-40E8-8F62-3D85CDCBD18E}"/>
    <dgm:cxn modelId="{741A451B-FCB9-1740-B73A-4A124D87FCD4}" type="presOf" srcId="{AA6CDEB2-4C2B-4920-8A21-1507FDBA7291}" destId="{F19B0ACE-1AEC-2742-894F-0E253D1C3CFA}" srcOrd="0" destOrd="0" presId="urn:microsoft.com/office/officeart/2016/7/layout/AccentHomeChevronProcess"/>
    <dgm:cxn modelId="{57528B2B-D802-4AEC-9A66-28EA1ACB73D0}" srcId="{EB1BDC13-9626-478E-AD68-9E98FF8547F0}" destId="{0813E9A3-7304-4FD9-9252-839402F9D69A}" srcOrd="2" destOrd="0" parTransId="{3ABF8537-3CBD-48DE-91AD-759A21A77C98}" sibTransId="{047BF7A8-5163-4DC8-B352-D4092B40B2B4}"/>
    <dgm:cxn modelId="{6160E42D-AC87-2348-A589-2AD8CD032EF8}" type="presOf" srcId="{EB1BDC13-9626-478E-AD68-9E98FF8547F0}" destId="{08C2FC65-C6AC-6844-BBDF-177FDBC5D771}" srcOrd="0" destOrd="0" presId="urn:microsoft.com/office/officeart/2016/7/layout/AccentHomeChevronProcess"/>
    <dgm:cxn modelId="{65349731-FC10-4BD0-9C45-53F471F8BAAB}" srcId="{62099FDA-4521-4841-8A2C-A000571BF4EE}" destId="{48406FF7-7D45-438B-B58E-7CC5EA4EA847}" srcOrd="0" destOrd="0" parTransId="{2016A730-081C-4426-96AE-06A27A8F4718}" sibTransId="{4E8EE8AE-8F45-4A5E-AB90-552AA86EA588}"/>
    <dgm:cxn modelId="{13839C37-0D8C-4832-A464-5658EF76C6F2}" srcId="{0813E9A3-7304-4FD9-9252-839402F9D69A}" destId="{38C6A3FE-DA90-4F1D-8A0E-F8BC2B388734}" srcOrd="0" destOrd="0" parTransId="{1C989D42-988D-43EB-8F60-0FF58A2EED17}" sibTransId="{BDE2A5FA-8B08-4645-B384-50B40E90E2C7}"/>
    <dgm:cxn modelId="{53041A4E-9D94-4BEF-A0C0-DA0ABCDE77C4}" srcId="{0813E9A3-7304-4FD9-9252-839402F9D69A}" destId="{F81E9DCE-37FD-4398-ABB8-CC32F837D2A5}" srcOrd="1" destOrd="0" parTransId="{8620E86F-0C01-4FA7-B6C5-013655FEA260}" sibTransId="{56E2788F-1C3E-4D27-AFCD-9B732476F32A}"/>
    <dgm:cxn modelId="{30F1039E-9084-2349-A74D-F5A0F225E116}" type="presOf" srcId="{48406FF7-7D45-438B-B58E-7CC5EA4EA847}" destId="{13E48BA2-1673-7A4A-A5A1-18825A4BF95E}" srcOrd="0" destOrd="0" presId="urn:microsoft.com/office/officeart/2016/7/layout/AccentHomeChevronProcess"/>
    <dgm:cxn modelId="{85A981A1-D958-46F4-A78F-ED04A09156DC}" srcId="{42655AF0-E989-4006-9843-F65C817CEB47}" destId="{F98B6B20-5A2E-48D7-8795-925E3295A082}" srcOrd="0" destOrd="0" parTransId="{064A8D97-F97A-40A8-BD50-566796CB62DF}" sibTransId="{E3A65D1A-B5C0-4991-B9AA-B142E3B6CD44}"/>
    <dgm:cxn modelId="{79401BA5-1BA6-417B-9F44-C2E951DDF87D}" srcId="{EB1BDC13-9626-478E-AD68-9E98FF8547F0}" destId="{62099FDA-4521-4841-8A2C-A000571BF4EE}" srcOrd="1" destOrd="0" parTransId="{27286525-D6DE-42B1-8CAF-91BEF9C0BC3D}" sibTransId="{FD0D2FE0-1640-400B-95B4-8DB2F7B33191}"/>
    <dgm:cxn modelId="{D21003AB-EF0C-6742-908D-361B0B298D89}" type="presOf" srcId="{38C6A3FE-DA90-4F1D-8A0E-F8BC2B388734}" destId="{31CB07B0-CE70-5349-B7B2-ACC9A6FC3259}" srcOrd="0" destOrd="0" presId="urn:microsoft.com/office/officeart/2016/7/layout/AccentHomeChevronProcess"/>
    <dgm:cxn modelId="{E11C1EB7-5A39-3E4F-BE83-FF1E5EF74CF7}" type="presOf" srcId="{0813E9A3-7304-4FD9-9252-839402F9D69A}" destId="{D388FB26-0FAE-614B-A68C-4000CEE0F23F}" srcOrd="0" destOrd="0" presId="urn:microsoft.com/office/officeart/2016/7/layout/AccentHomeChevronProcess"/>
    <dgm:cxn modelId="{FB9426BE-DA84-418D-ABEA-A63CA32F689B}" srcId="{765F0BAD-6A5D-49DE-BAFC-64E3809AAAD4}" destId="{AA6CDEB2-4C2B-4920-8A21-1507FDBA7291}" srcOrd="0" destOrd="0" parTransId="{22A3C69E-358B-469C-8D89-FA7181D13741}" sibTransId="{C1264459-3F27-470C-B9A0-6F81875BB44B}"/>
    <dgm:cxn modelId="{84E04DBF-C225-FE4D-9FE0-8D7FEC84CBA4}" type="presOf" srcId="{42655AF0-E989-4006-9843-F65C817CEB47}" destId="{BACD20E5-C6D6-B142-8D14-C5557C737FF0}" srcOrd="0" destOrd="0" presId="urn:microsoft.com/office/officeart/2016/7/layout/AccentHomeChevronProcess"/>
    <dgm:cxn modelId="{4AF09AC1-C073-4907-BEE4-9F47E8A96C63}" srcId="{EB1BDC13-9626-478E-AD68-9E98FF8547F0}" destId="{765F0BAD-6A5D-49DE-BAFC-64E3809AAAD4}" srcOrd="0" destOrd="0" parTransId="{C50BBEF9-5B04-4595-91AB-BB7651459FCD}" sibTransId="{F136C4E2-3521-4D7A-8737-5E665C8F9999}"/>
    <dgm:cxn modelId="{F95F25D3-F327-064E-98BC-3F5264E748A7}" type="presOf" srcId="{F98B6B20-5A2E-48D7-8795-925E3295A082}" destId="{A028DF2A-ED49-7E45-BCA0-20C26620A883}" srcOrd="0" destOrd="0" presId="urn:microsoft.com/office/officeart/2016/7/layout/AccentHomeChevronProcess"/>
    <dgm:cxn modelId="{92C0D8D3-14DB-2941-A211-773472A875DF}" type="presOf" srcId="{817EB62C-2BBB-4DBD-853A-DA54C10491A1}" destId="{F19B0ACE-1AEC-2742-894F-0E253D1C3CFA}" srcOrd="0" destOrd="1" presId="urn:microsoft.com/office/officeart/2016/7/layout/AccentHomeChevronProcess"/>
    <dgm:cxn modelId="{D12935DA-0D7B-D04F-855A-62345C4F383F}" type="presOf" srcId="{765F0BAD-6A5D-49DE-BAFC-64E3809AAAD4}" destId="{DE5847A5-D18A-B848-9553-2B10D142BB6A}" srcOrd="0" destOrd="0" presId="urn:microsoft.com/office/officeart/2016/7/layout/AccentHomeChevronProcess"/>
    <dgm:cxn modelId="{B8C09ADA-FD5B-441D-8328-0931CE5DD7B4}" srcId="{62099FDA-4521-4841-8A2C-A000571BF4EE}" destId="{7594176F-280D-44D6-B608-9601003894F7}" srcOrd="1" destOrd="0" parTransId="{0679D546-D4E4-4753-963B-A882C3C651EE}" sibTransId="{ADA8701B-6574-4E83-88C4-9865362C49FA}"/>
    <dgm:cxn modelId="{B707D0F9-6820-8845-A278-3CDE843C7511}" type="presOf" srcId="{F81E9DCE-37FD-4398-ABB8-CC32F837D2A5}" destId="{31CB07B0-CE70-5349-B7B2-ACC9A6FC3259}" srcOrd="0" destOrd="1" presId="urn:microsoft.com/office/officeart/2016/7/layout/AccentHomeChevronProcess"/>
    <dgm:cxn modelId="{E38743FF-846E-40F4-B8CD-7F71EB6369C3}" srcId="{765F0BAD-6A5D-49DE-BAFC-64E3809AAAD4}" destId="{817EB62C-2BBB-4DBD-853A-DA54C10491A1}" srcOrd="1" destOrd="0" parTransId="{9755C71E-E739-432E-B200-E2725195187C}" sibTransId="{2D7F368B-7AEA-419D-8D2C-AA863945712C}"/>
    <dgm:cxn modelId="{5BE8B5ED-ECF9-5B4C-B332-FFE0A93744BA}" type="presParOf" srcId="{08C2FC65-C6AC-6844-BBDF-177FDBC5D771}" destId="{360A9F23-3F4F-4E48-A866-EF0D72212942}" srcOrd="0" destOrd="0" presId="urn:microsoft.com/office/officeart/2016/7/layout/AccentHomeChevronProcess"/>
    <dgm:cxn modelId="{4C8319E6-1952-0E4A-BE3F-5D75B25F5CB1}" type="presParOf" srcId="{360A9F23-3F4F-4E48-A866-EF0D72212942}" destId="{5A895047-28C0-9D43-A975-E746CAD6D183}" srcOrd="0" destOrd="0" presId="urn:microsoft.com/office/officeart/2016/7/layout/AccentHomeChevronProcess"/>
    <dgm:cxn modelId="{33955602-BF6F-A94B-A11C-619AE812ECA3}" type="presParOf" srcId="{360A9F23-3F4F-4E48-A866-EF0D72212942}" destId="{DE5847A5-D18A-B848-9553-2B10D142BB6A}" srcOrd="1" destOrd="0" presId="urn:microsoft.com/office/officeart/2016/7/layout/AccentHomeChevronProcess"/>
    <dgm:cxn modelId="{0675E7EC-5077-8F41-8FF2-1BF6F7E6172B}" type="presParOf" srcId="{360A9F23-3F4F-4E48-A866-EF0D72212942}" destId="{F19B0ACE-1AEC-2742-894F-0E253D1C3CFA}" srcOrd="2" destOrd="0" presId="urn:microsoft.com/office/officeart/2016/7/layout/AccentHomeChevronProcess"/>
    <dgm:cxn modelId="{2A6B77E8-DDE2-FD4D-AC14-C35CF461A482}" type="presParOf" srcId="{360A9F23-3F4F-4E48-A866-EF0D72212942}" destId="{70087171-90F7-7F4F-AA63-7ECA720E49EF}" srcOrd="3" destOrd="0" presId="urn:microsoft.com/office/officeart/2016/7/layout/AccentHomeChevronProcess"/>
    <dgm:cxn modelId="{53222374-7910-DE46-A8E3-2904957D4C85}" type="presParOf" srcId="{08C2FC65-C6AC-6844-BBDF-177FDBC5D771}" destId="{CAE599BA-F878-CA46-92C9-11AE8E878C3D}" srcOrd="1" destOrd="0" presId="urn:microsoft.com/office/officeart/2016/7/layout/AccentHomeChevronProcess"/>
    <dgm:cxn modelId="{90FDACF0-8F01-5744-8FD5-2ABA278E6DFA}" type="presParOf" srcId="{08C2FC65-C6AC-6844-BBDF-177FDBC5D771}" destId="{6F02A7BD-17FD-DC4A-AB1F-3F79CFEFFA0A}" srcOrd="2" destOrd="0" presId="urn:microsoft.com/office/officeart/2016/7/layout/AccentHomeChevronProcess"/>
    <dgm:cxn modelId="{70A1B41C-92DF-8043-BE1A-79282625124C}" type="presParOf" srcId="{6F02A7BD-17FD-DC4A-AB1F-3F79CFEFFA0A}" destId="{7AAD0A63-7E14-CE4D-85DF-C74F81A5FD78}" srcOrd="0" destOrd="0" presId="urn:microsoft.com/office/officeart/2016/7/layout/AccentHomeChevronProcess"/>
    <dgm:cxn modelId="{81E193EE-AE00-6040-B2F6-3DABDAD3D9FB}" type="presParOf" srcId="{6F02A7BD-17FD-DC4A-AB1F-3F79CFEFFA0A}" destId="{82F3BED8-F216-A744-B243-06C715F25978}" srcOrd="1" destOrd="0" presId="urn:microsoft.com/office/officeart/2016/7/layout/AccentHomeChevronProcess"/>
    <dgm:cxn modelId="{9DCAE508-BA94-8C41-B42A-0C67B5FB7AC4}" type="presParOf" srcId="{6F02A7BD-17FD-DC4A-AB1F-3F79CFEFFA0A}" destId="{13E48BA2-1673-7A4A-A5A1-18825A4BF95E}" srcOrd="2" destOrd="0" presId="urn:microsoft.com/office/officeart/2016/7/layout/AccentHomeChevronProcess"/>
    <dgm:cxn modelId="{ED379200-827F-4344-BA9A-275CE0F2E477}" type="presParOf" srcId="{6F02A7BD-17FD-DC4A-AB1F-3F79CFEFFA0A}" destId="{72B184E8-C3C6-A148-81FC-A71C98B9B90D}" srcOrd="3" destOrd="0" presId="urn:microsoft.com/office/officeart/2016/7/layout/AccentHomeChevronProcess"/>
    <dgm:cxn modelId="{835E0FFC-A301-AD44-9F61-456C7685BB7D}" type="presParOf" srcId="{08C2FC65-C6AC-6844-BBDF-177FDBC5D771}" destId="{1621BFAB-EAE7-154B-B56D-4681D3D674A2}" srcOrd="3" destOrd="0" presId="urn:microsoft.com/office/officeart/2016/7/layout/AccentHomeChevronProcess"/>
    <dgm:cxn modelId="{9E107C9D-35CC-C544-A217-3C66DF1BE4DE}" type="presParOf" srcId="{08C2FC65-C6AC-6844-BBDF-177FDBC5D771}" destId="{F1B0BB8B-628E-C944-AA12-2B1D21C535BB}" srcOrd="4" destOrd="0" presId="urn:microsoft.com/office/officeart/2016/7/layout/AccentHomeChevronProcess"/>
    <dgm:cxn modelId="{0A93AA6C-0888-C04D-8959-998247FB7E82}" type="presParOf" srcId="{F1B0BB8B-628E-C944-AA12-2B1D21C535BB}" destId="{F5DA56B0-D72F-6240-B7BD-7BBC17126ACE}" srcOrd="0" destOrd="0" presId="urn:microsoft.com/office/officeart/2016/7/layout/AccentHomeChevronProcess"/>
    <dgm:cxn modelId="{659696F9-CBD5-2E43-AA42-8C8D326B371D}" type="presParOf" srcId="{F1B0BB8B-628E-C944-AA12-2B1D21C535BB}" destId="{D388FB26-0FAE-614B-A68C-4000CEE0F23F}" srcOrd="1" destOrd="0" presId="urn:microsoft.com/office/officeart/2016/7/layout/AccentHomeChevronProcess"/>
    <dgm:cxn modelId="{D3B9DC83-0A8B-9247-AF9D-718C08ECDEFB}" type="presParOf" srcId="{F1B0BB8B-628E-C944-AA12-2B1D21C535BB}" destId="{31CB07B0-CE70-5349-B7B2-ACC9A6FC3259}" srcOrd="2" destOrd="0" presId="urn:microsoft.com/office/officeart/2016/7/layout/AccentHomeChevronProcess"/>
    <dgm:cxn modelId="{5D5DDC58-A5A5-BB4D-A5A9-FB5CA3A0F2E8}" type="presParOf" srcId="{F1B0BB8B-628E-C944-AA12-2B1D21C535BB}" destId="{A1EE24E1-2E20-C144-BFA9-BBE9FAC7A381}" srcOrd="3" destOrd="0" presId="urn:microsoft.com/office/officeart/2016/7/layout/AccentHomeChevronProcess"/>
    <dgm:cxn modelId="{43D3E590-D895-E54F-906F-1F7F8D75EB64}" type="presParOf" srcId="{08C2FC65-C6AC-6844-BBDF-177FDBC5D771}" destId="{CBC6B9CE-94F1-594E-AC8A-31AE46FF41B0}" srcOrd="5" destOrd="0" presId="urn:microsoft.com/office/officeart/2016/7/layout/AccentHomeChevronProcess"/>
    <dgm:cxn modelId="{0806A8ED-0B4E-7141-AB0B-CAEC6043772A}" type="presParOf" srcId="{08C2FC65-C6AC-6844-BBDF-177FDBC5D771}" destId="{6261EA82-D8C7-A842-B05C-F4C1DB852A71}" srcOrd="6" destOrd="0" presId="urn:microsoft.com/office/officeart/2016/7/layout/AccentHomeChevronProcess"/>
    <dgm:cxn modelId="{E34B497E-12E0-9543-8B81-853A905F7A1A}" type="presParOf" srcId="{6261EA82-D8C7-A842-B05C-F4C1DB852A71}" destId="{50613D2F-430F-104B-94D6-9ECA69763CFE}" srcOrd="0" destOrd="0" presId="urn:microsoft.com/office/officeart/2016/7/layout/AccentHomeChevronProcess"/>
    <dgm:cxn modelId="{7B356739-FCE7-5F45-8238-31C67D7E68FF}" type="presParOf" srcId="{6261EA82-D8C7-A842-B05C-F4C1DB852A71}" destId="{BACD20E5-C6D6-B142-8D14-C5557C737FF0}" srcOrd="1" destOrd="0" presId="urn:microsoft.com/office/officeart/2016/7/layout/AccentHomeChevronProcess"/>
    <dgm:cxn modelId="{02558A65-D3FA-2B46-89CE-8DF0BC35B8DB}" type="presParOf" srcId="{6261EA82-D8C7-A842-B05C-F4C1DB852A71}" destId="{A028DF2A-ED49-7E45-BCA0-20C26620A883}" srcOrd="2" destOrd="0" presId="urn:microsoft.com/office/officeart/2016/7/layout/AccentHomeChevronProcess"/>
    <dgm:cxn modelId="{6DC50F13-DD4C-E442-853A-47ADC9AD9F32}" type="presParOf" srcId="{6261EA82-D8C7-A842-B05C-F4C1DB852A71}" destId="{40FC8A5F-F823-8A46-B63B-7325918CC524}"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95047-28C0-9D43-A975-E746CAD6D183}">
      <dsp:nvSpPr>
        <dsp:cNvPr id="0" name=""/>
        <dsp:cNvSpPr/>
      </dsp:nvSpPr>
      <dsp:spPr>
        <a:xfrm rot="5400000">
          <a:off x="-633747" y="1301212"/>
          <a:ext cx="1484382" cy="201407"/>
        </a:xfrm>
        <a:prstGeom prst="corner">
          <a:avLst>
            <a:gd name="adj1" fmla="val 1000"/>
            <a:gd name="adj2" fmla="val 100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847A5-D18A-B848-9553-2B10D142BB6A}">
      <dsp:nvSpPr>
        <dsp:cNvPr id="0" name=""/>
        <dsp:cNvSpPr/>
      </dsp:nvSpPr>
      <dsp:spPr>
        <a:xfrm>
          <a:off x="7739" y="2144107"/>
          <a:ext cx="2517599" cy="494794"/>
        </a:xfrm>
        <a:prstGeom prst="homePlate">
          <a:avLst>
            <a:gd name="adj" fmla="val 2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24 Jan. 2022</a:t>
          </a:r>
        </a:p>
      </dsp:txBody>
      <dsp:txXfrm>
        <a:off x="7739" y="2144107"/>
        <a:ext cx="2455750" cy="494794"/>
      </dsp:txXfrm>
    </dsp:sp>
    <dsp:sp modelId="{F19B0ACE-1AEC-2742-894F-0E253D1C3CFA}">
      <dsp:nvSpPr>
        <dsp:cNvPr id="0" name=""/>
        <dsp:cNvSpPr/>
      </dsp:nvSpPr>
      <dsp:spPr>
        <a:xfrm>
          <a:off x="209147" y="780570"/>
          <a:ext cx="2044290" cy="89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Assessment Reports due</a:t>
          </a:r>
        </a:p>
        <a:p>
          <a:pPr marL="0" lvl="0" indent="0" algn="l" defTabSz="488950">
            <a:lnSpc>
              <a:spcPct val="90000"/>
            </a:lnSpc>
            <a:spcBef>
              <a:spcPct val="0"/>
            </a:spcBef>
            <a:spcAft>
              <a:spcPct val="35000"/>
            </a:spcAft>
            <a:buNone/>
          </a:pPr>
          <a:r>
            <a:rPr lang="en-US" sz="1100" kern="1200" dirty="0"/>
            <a:t>Complete Findings, Summary and Analysis, and Action Plans in WEAVE</a:t>
          </a:r>
        </a:p>
      </dsp:txBody>
      <dsp:txXfrm>
        <a:off x="209147" y="780570"/>
        <a:ext cx="2044290" cy="893916"/>
      </dsp:txXfrm>
    </dsp:sp>
    <dsp:sp modelId="{7AAD0A63-7E14-CE4D-85DF-C74F81A5FD78}">
      <dsp:nvSpPr>
        <dsp:cNvPr id="0" name=""/>
        <dsp:cNvSpPr/>
      </dsp:nvSpPr>
      <dsp:spPr>
        <a:xfrm rot="5400000">
          <a:off x="1783147" y="1301212"/>
          <a:ext cx="1484382" cy="201407"/>
        </a:xfrm>
        <a:prstGeom prst="corner">
          <a:avLst>
            <a:gd name="adj1" fmla="val 1000"/>
            <a:gd name="adj2" fmla="val 100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F3BED8-F216-A744-B243-06C715F25978}">
      <dsp:nvSpPr>
        <dsp:cNvPr id="0" name=""/>
        <dsp:cNvSpPr/>
      </dsp:nvSpPr>
      <dsp:spPr>
        <a:xfrm>
          <a:off x="2424634" y="2144107"/>
          <a:ext cx="2517599" cy="494794"/>
        </a:xfrm>
        <a:prstGeom prst="chevron">
          <a:avLst>
            <a:gd name="adj" fmla="val 2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25 Jan. – 11 Feb.</a:t>
          </a:r>
        </a:p>
      </dsp:txBody>
      <dsp:txXfrm>
        <a:off x="2548333" y="2144107"/>
        <a:ext cx="2270202" cy="494794"/>
      </dsp:txXfrm>
    </dsp:sp>
    <dsp:sp modelId="{13E48BA2-1673-7A4A-A5A1-18825A4BF95E}">
      <dsp:nvSpPr>
        <dsp:cNvPr id="0" name=""/>
        <dsp:cNvSpPr/>
      </dsp:nvSpPr>
      <dsp:spPr>
        <a:xfrm>
          <a:off x="2626042" y="780570"/>
          <a:ext cx="2044290" cy="89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Assessment Ambassador Review</a:t>
          </a:r>
        </a:p>
        <a:p>
          <a:pPr marL="0" lvl="0" indent="0" algn="l" defTabSz="488950">
            <a:lnSpc>
              <a:spcPct val="90000"/>
            </a:lnSpc>
            <a:spcBef>
              <a:spcPct val="0"/>
            </a:spcBef>
            <a:spcAft>
              <a:spcPct val="35000"/>
            </a:spcAft>
            <a:buNone/>
          </a:pPr>
          <a:r>
            <a:rPr lang="en-US" sz="1100" kern="1200" dirty="0"/>
            <a:t>Assessment Ambassadors will need to consult with the program directors and help rectify any low scoring sections from the report rubric before moving on to UAC review.</a:t>
          </a:r>
        </a:p>
      </dsp:txBody>
      <dsp:txXfrm>
        <a:off x="2626042" y="780570"/>
        <a:ext cx="2044290" cy="893916"/>
      </dsp:txXfrm>
    </dsp:sp>
    <dsp:sp modelId="{F5DA56B0-D72F-6240-B7BD-7BBC17126ACE}">
      <dsp:nvSpPr>
        <dsp:cNvPr id="0" name=""/>
        <dsp:cNvSpPr/>
      </dsp:nvSpPr>
      <dsp:spPr>
        <a:xfrm rot="5400000">
          <a:off x="4200042" y="1301212"/>
          <a:ext cx="1484382" cy="201407"/>
        </a:xfrm>
        <a:prstGeom prst="corner">
          <a:avLst>
            <a:gd name="adj1" fmla="val 1000"/>
            <a:gd name="adj2" fmla="val 100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8FB26-0FAE-614B-A68C-4000CEE0F23F}">
      <dsp:nvSpPr>
        <dsp:cNvPr id="0" name=""/>
        <dsp:cNvSpPr/>
      </dsp:nvSpPr>
      <dsp:spPr>
        <a:xfrm>
          <a:off x="4841529" y="2144107"/>
          <a:ext cx="2517599" cy="494794"/>
        </a:xfrm>
        <a:prstGeom prst="chevron">
          <a:avLst>
            <a:gd name="adj" fmla="val 2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14 Feb. – 4 Mar.</a:t>
          </a:r>
        </a:p>
      </dsp:txBody>
      <dsp:txXfrm>
        <a:off x="4965228" y="2144107"/>
        <a:ext cx="2270202" cy="494794"/>
      </dsp:txXfrm>
    </dsp:sp>
    <dsp:sp modelId="{31CB07B0-CE70-5349-B7B2-ACC9A6FC3259}">
      <dsp:nvSpPr>
        <dsp:cNvPr id="0" name=""/>
        <dsp:cNvSpPr/>
      </dsp:nvSpPr>
      <dsp:spPr>
        <a:xfrm>
          <a:off x="5042937" y="780570"/>
          <a:ext cx="2044290" cy="89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University Assessment Committee Review</a:t>
          </a:r>
        </a:p>
        <a:p>
          <a:pPr marL="0" lvl="0" indent="0" algn="l" defTabSz="488950">
            <a:lnSpc>
              <a:spcPct val="90000"/>
            </a:lnSpc>
            <a:spcBef>
              <a:spcPct val="0"/>
            </a:spcBef>
            <a:spcAft>
              <a:spcPct val="35000"/>
            </a:spcAft>
            <a:buNone/>
          </a:pPr>
          <a:r>
            <a:rPr lang="en-US" sz="1100" kern="1200" dirty="0"/>
            <a:t>UAC Members will review and submit feedback on assigned assessment reports.</a:t>
          </a:r>
        </a:p>
      </dsp:txBody>
      <dsp:txXfrm>
        <a:off x="5042937" y="780570"/>
        <a:ext cx="2044290" cy="893916"/>
      </dsp:txXfrm>
    </dsp:sp>
    <dsp:sp modelId="{50613D2F-430F-104B-94D6-9ECA69763CFE}">
      <dsp:nvSpPr>
        <dsp:cNvPr id="0" name=""/>
        <dsp:cNvSpPr/>
      </dsp:nvSpPr>
      <dsp:spPr>
        <a:xfrm rot="5400000">
          <a:off x="6616937" y="1301212"/>
          <a:ext cx="1484382" cy="201407"/>
        </a:xfrm>
        <a:prstGeom prst="corner">
          <a:avLst>
            <a:gd name="adj1" fmla="val 1000"/>
            <a:gd name="adj2" fmla="val 1000"/>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D20E5-C6D6-B142-8D14-C5557C737FF0}">
      <dsp:nvSpPr>
        <dsp:cNvPr id="0" name=""/>
        <dsp:cNvSpPr/>
      </dsp:nvSpPr>
      <dsp:spPr>
        <a:xfrm>
          <a:off x="7258424" y="2144107"/>
          <a:ext cx="2517599" cy="494794"/>
        </a:xfrm>
        <a:prstGeom prst="chevron">
          <a:avLst>
            <a:gd name="adj" fmla="val 2500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4 Mar.</a:t>
          </a:r>
        </a:p>
      </dsp:txBody>
      <dsp:txXfrm>
        <a:off x="7382123" y="2144107"/>
        <a:ext cx="2270202" cy="494794"/>
      </dsp:txXfrm>
    </dsp:sp>
    <dsp:sp modelId="{A028DF2A-ED49-7E45-BCA0-20C26620A883}">
      <dsp:nvSpPr>
        <dsp:cNvPr id="0" name=""/>
        <dsp:cNvSpPr/>
      </dsp:nvSpPr>
      <dsp:spPr>
        <a:xfrm>
          <a:off x="7459832" y="780570"/>
          <a:ext cx="2044290" cy="89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2022 Assessment Plans are Due in WEAVE</a:t>
          </a:r>
        </a:p>
      </dsp:txBody>
      <dsp:txXfrm>
        <a:off x="7459832" y="780570"/>
        <a:ext cx="2044290" cy="893916"/>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9CC2B-F187-9B46-8405-341D3FE4BCFA}"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618FD-9223-C64A-A2E3-DA9223DBD301}" type="slidenum">
              <a:rPr lang="en-US" smtClean="0"/>
              <a:t>‹#›</a:t>
            </a:fld>
            <a:endParaRPr lang="en-US"/>
          </a:p>
        </p:txBody>
      </p:sp>
    </p:spTree>
    <p:extLst>
      <p:ext uri="{BB962C8B-B14F-4D97-AF65-F5344CB8AC3E}">
        <p14:creationId xmlns:p14="http://schemas.microsoft.com/office/powerpoint/2010/main" val="311205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618FD-9223-C64A-A2E3-DA9223DBD301}" type="slidenum">
              <a:rPr lang="en-US" smtClean="0"/>
              <a:t>1</a:t>
            </a:fld>
            <a:endParaRPr lang="en-US"/>
          </a:p>
        </p:txBody>
      </p:sp>
    </p:spTree>
    <p:extLst>
      <p:ext uri="{BB962C8B-B14F-4D97-AF65-F5344CB8AC3E}">
        <p14:creationId xmlns:p14="http://schemas.microsoft.com/office/powerpoint/2010/main" val="154782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Record--use WEAVE as a record to help you recall what you have done in the past/others can pick up where you left </a:t>
            </a:r>
            <a:r>
              <a:rPr lang="en-US" dirty="0" err="1"/>
              <a:t>offf</a:t>
            </a:r>
            <a:r>
              <a:rPr lang="en-US" dirty="0"/>
              <a:t>. </a:t>
            </a:r>
          </a:p>
          <a:p>
            <a:endParaRPr lang="en-US" dirty="0"/>
          </a:p>
        </p:txBody>
      </p:sp>
      <p:sp>
        <p:nvSpPr>
          <p:cNvPr id="4" name="Slide Number Placeholder 3"/>
          <p:cNvSpPr>
            <a:spLocks noGrp="1"/>
          </p:cNvSpPr>
          <p:nvPr>
            <p:ph type="sldNum" sz="quarter" idx="5"/>
          </p:nvPr>
        </p:nvSpPr>
        <p:spPr/>
        <p:txBody>
          <a:bodyPr/>
          <a:lstStyle/>
          <a:p>
            <a:fld id="{AED618FD-9223-C64A-A2E3-DA9223DBD301}" type="slidenum">
              <a:rPr lang="en-US" smtClean="0"/>
              <a:t>2</a:t>
            </a:fld>
            <a:endParaRPr lang="en-US"/>
          </a:p>
        </p:txBody>
      </p:sp>
    </p:spTree>
    <p:extLst>
      <p:ext uri="{BB962C8B-B14F-4D97-AF65-F5344CB8AC3E}">
        <p14:creationId xmlns:p14="http://schemas.microsoft.com/office/powerpoint/2010/main" val="6493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618FD-9223-C64A-A2E3-DA9223DBD301}" type="slidenum">
              <a:rPr lang="en-US" smtClean="0"/>
              <a:t>12</a:t>
            </a:fld>
            <a:endParaRPr lang="en-US"/>
          </a:p>
        </p:txBody>
      </p:sp>
    </p:spTree>
    <p:extLst>
      <p:ext uri="{BB962C8B-B14F-4D97-AF65-F5344CB8AC3E}">
        <p14:creationId xmlns:p14="http://schemas.microsoft.com/office/powerpoint/2010/main" val="140810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232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08704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1/19/2022</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852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5976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1/19/2022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63503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2968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65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070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62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549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8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1/19/2022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587465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2647-E27F-4D92-A205-3618B4B678BF}"/>
              </a:ext>
            </a:extLst>
          </p:cNvPr>
          <p:cNvSpPr>
            <a:spLocks noGrp="1"/>
          </p:cNvSpPr>
          <p:nvPr>
            <p:ph type="ctrTitle"/>
          </p:nvPr>
        </p:nvSpPr>
        <p:spPr/>
        <p:txBody>
          <a:bodyPr/>
          <a:lstStyle/>
          <a:p>
            <a:r>
              <a:rPr lang="en-US" dirty="0"/>
              <a:t>WEAVE Reports</a:t>
            </a:r>
          </a:p>
        </p:txBody>
      </p:sp>
      <p:sp>
        <p:nvSpPr>
          <p:cNvPr id="3" name="Subtitle 2">
            <a:extLst>
              <a:ext uri="{FF2B5EF4-FFF2-40B4-BE49-F238E27FC236}">
                <a16:creationId xmlns:a16="http://schemas.microsoft.com/office/drawing/2014/main" id="{EE4C30A3-5F0D-4555-958E-520411B35748}"/>
              </a:ext>
            </a:extLst>
          </p:cNvPr>
          <p:cNvSpPr>
            <a:spLocks noGrp="1"/>
          </p:cNvSpPr>
          <p:nvPr>
            <p:ph type="subTitle" idx="1"/>
          </p:nvPr>
        </p:nvSpPr>
        <p:spPr/>
        <p:txBody>
          <a:bodyPr/>
          <a:lstStyle/>
          <a:p>
            <a:r>
              <a:rPr lang="en-US" dirty="0"/>
              <a:t>Findings, Summaries and Findings, Action Plans, and everything in between.</a:t>
            </a:r>
          </a:p>
          <a:p>
            <a:r>
              <a:rPr lang="en-US" dirty="0"/>
              <a:t>Spring 2022</a:t>
            </a:r>
          </a:p>
        </p:txBody>
      </p:sp>
    </p:spTree>
    <p:extLst>
      <p:ext uri="{BB962C8B-B14F-4D97-AF65-F5344CB8AC3E}">
        <p14:creationId xmlns:p14="http://schemas.microsoft.com/office/powerpoint/2010/main" val="1115745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CD2DF1-0673-8A40-80EA-B2BE941434D3}"/>
              </a:ext>
            </a:extLst>
          </p:cNvPr>
          <p:cNvSpPr>
            <a:spLocks noGrp="1"/>
          </p:cNvSpPr>
          <p:nvPr>
            <p:ph type="title"/>
          </p:nvPr>
        </p:nvSpPr>
        <p:spPr/>
        <p:txBody>
          <a:bodyPr>
            <a:normAutofit/>
          </a:bodyPr>
          <a:lstStyle/>
          <a:p>
            <a:r>
              <a:rPr lang="en-US" b="1" dirty="0"/>
              <a:t>*your findings should MIRROR your target statement*</a:t>
            </a:r>
            <a:endParaRPr lang="en-US" dirty="0"/>
          </a:p>
        </p:txBody>
      </p:sp>
      <p:pic>
        <p:nvPicPr>
          <p:cNvPr id="11" name="Picture Placeholder 10" descr="Graphical user interface, text, application&#10;&#10;Description automatically generated">
            <a:extLst>
              <a:ext uri="{FF2B5EF4-FFF2-40B4-BE49-F238E27FC236}">
                <a16:creationId xmlns:a16="http://schemas.microsoft.com/office/drawing/2014/main" id="{898F4907-282C-604A-9D2C-27E041EF8E16}"/>
              </a:ext>
            </a:extLst>
          </p:cNvPr>
          <p:cNvPicPr>
            <a:picLocks noGrp="1" noChangeAspect="1"/>
          </p:cNvPicPr>
          <p:nvPr>
            <p:ph type="pic" idx="1"/>
          </p:nvPr>
        </p:nvPicPr>
        <p:blipFill rotWithShape="1">
          <a:blip r:embed="rId2"/>
          <a:srcRect l="8012" r="8012" b="23966"/>
          <a:stretch/>
        </p:blipFill>
        <p:spPr>
          <a:xfrm>
            <a:off x="570324" y="2299751"/>
            <a:ext cx="7026896" cy="3429000"/>
          </a:xfrm>
        </p:spPr>
      </p:pic>
      <p:sp>
        <p:nvSpPr>
          <p:cNvPr id="9" name="Text Placeholder 8">
            <a:extLst>
              <a:ext uri="{FF2B5EF4-FFF2-40B4-BE49-F238E27FC236}">
                <a16:creationId xmlns:a16="http://schemas.microsoft.com/office/drawing/2014/main" id="{AAD6641A-5F11-C444-8833-5CB63995E400}"/>
              </a:ext>
            </a:extLst>
          </p:cNvPr>
          <p:cNvSpPr>
            <a:spLocks noGrp="1"/>
          </p:cNvSpPr>
          <p:nvPr>
            <p:ph type="body" sz="half" idx="2"/>
          </p:nvPr>
        </p:nvSpPr>
        <p:spPr/>
        <p:txBody>
          <a:bodyPr>
            <a:normAutofit fontScale="92500" lnSpcReduction="10000"/>
          </a:bodyPr>
          <a:lstStyle/>
          <a:p>
            <a:r>
              <a:rPr lang="en-US" sz="3200" b="1" dirty="0"/>
              <a:t>Perfect. </a:t>
            </a:r>
          </a:p>
          <a:p>
            <a:r>
              <a:rPr lang="en-US" sz="3200" dirty="0"/>
              <a:t>2-only because this is a straight forward target. So there’s not much </a:t>
            </a:r>
            <a:r>
              <a:rPr lang="en-US" sz="3600" dirty="0"/>
              <a:t>organization</a:t>
            </a:r>
            <a:r>
              <a:rPr lang="en-US" sz="3200" dirty="0"/>
              <a:t> needed for the statement</a:t>
            </a:r>
          </a:p>
        </p:txBody>
      </p:sp>
    </p:spTree>
    <p:extLst>
      <p:ext uri="{BB962C8B-B14F-4D97-AF65-F5344CB8AC3E}">
        <p14:creationId xmlns:p14="http://schemas.microsoft.com/office/powerpoint/2010/main" val="95132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23FB0-7ADD-1C47-A54F-AD3509111CD5}"/>
              </a:ext>
            </a:extLst>
          </p:cNvPr>
          <p:cNvSpPr>
            <a:spLocks noGrp="1"/>
          </p:cNvSpPr>
          <p:nvPr>
            <p:ph type="title"/>
          </p:nvPr>
        </p:nvSpPr>
        <p:spPr>
          <a:xfrm>
            <a:off x="643466" y="5304675"/>
            <a:ext cx="10905065" cy="662672"/>
          </a:xfrm>
        </p:spPr>
        <p:txBody>
          <a:bodyPr vert="horz" lIns="91440" tIns="45720" rIns="91440" bIns="45720" rtlCol="0" anchor="b">
            <a:normAutofit/>
          </a:bodyPr>
          <a:lstStyle/>
          <a:p>
            <a:pPr algn="ctr">
              <a:lnSpc>
                <a:spcPct val="80000"/>
              </a:lnSpc>
            </a:pPr>
            <a:endParaRPr lang="en-US" sz="2200" spc="150" dirty="0">
              <a:solidFill>
                <a:schemeClr val="tx2"/>
              </a:solidFill>
            </a:endParaRPr>
          </a:p>
        </p:txBody>
      </p:sp>
      <p:sp>
        <p:nvSpPr>
          <p:cNvPr id="18" name="Rectangle 17">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BF55BEF2-5CE8-CA43-A6FB-7047EF58BA12}"/>
              </a:ext>
            </a:extLst>
          </p:cNvPr>
          <p:cNvPicPr>
            <a:picLocks noChangeAspect="1"/>
          </p:cNvPicPr>
          <p:nvPr/>
        </p:nvPicPr>
        <p:blipFill>
          <a:blip r:embed="rId2"/>
          <a:stretch>
            <a:fillRect/>
          </a:stretch>
        </p:blipFill>
        <p:spPr>
          <a:xfrm>
            <a:off x="574970" y="494988"/>
            <a:ext cx="11042056" cy="4720479"/>
          </a:xfrm>
          <a:prstGeom prst="rect">
            <a:avLst/>
          </a:prstGeom>
        </p:spPr>
      </p:pic>
      <p:sp>
        <p:nvSpPr>
          <p:cNvPr id="20" name="Rectangle 19">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Graphical user interface, text, application&#10;&#10;Description automatically generated">
            <a:extLst>
              <a:ext uri="{FF2B5EF4-FFF2-40B4-BE49-F238E27FC236}">
                <a16:creationId xmlns:a16="http://schemas.microsoft.com/office/drawing/2014/main" id="{75F8722A-543C-D84A-B3D2-D2D734A88624}"/>
              </a:ext>
            </a:extLst>
          </p:cNvPr>
          <p:cNvPicPr>
            <a:picLocks noGrp="1" noChangeAspect="1"/>
          </p:cNvPicPr>
          <p:nvPr>
            <p:ph type="pic" idx="1"/>
          </p:nvPr>
        </p:nvPicPr>
        <p:blipFill>
          <a:blip r:embed="rId3"/>
          <a:srcRect l="31295" r="31295"/>
          <a:stretch>
            <a:fillRect/>
          </a:stretch>
        </p:blipFill>
        <p:spPr>
          <a:xfrm>
            <a:off x="1200912" y="2250683"/>
            <a:ext cx="0" cy="0"/>
          </a:xfrm>
        </p:spPr>
      </p:pic>
    </p:spTree>
    <p:extLst>
      <p:ext uri="{BB962C8B-B14F-4D97-AF65-F5344CB8AC3E}">
        <p14:creationId xmlns:p14="http://schemas.microsoft.com/office/powerpoint/2010/main" val="7720579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4820-A9E9-CF4F-ACD5-6A3398B49394}"/>
              </a:ext>
            </a:extLst>
          </p:cNvPr>
          <p:cNvSpPr>
            <a:spLocks noGrp="1"/>
          </p:cNvSpPr>
          <p:nvPr>
            <p:ph type="title"/>
          </p:nvPr>
        </p:nvSpPr>
        <p:spPr/>
        <p:txBody>
          <a:bodyPr>
            <a:normAutofit fontScale="90000"/>
          </a:bodyPr>
          <a:lstStyle/>
          <a:p>
            <a:r>
              <a:rPr lang="en-US" dirty="0"/>
              <a:t>Summary and Analysis-</a:t>
            </a:r>
            <a:r>
              <a:rPr lang="en-US" sz="2700" dirty="0"/>
              <a:t>in-depth analysis about what happened in the data and what could have contributed to the results stated above </a:t>
            </a:r>
            <a:br>
              <a:rPr lang="en-US" dirty="0"/>
            </a:br>
            <a:endParaRPr lang="en-US" dirty="0"/>
          </a:p>
        </p:txBody>
      </p:sp>
      <p:sp>
        <p:nvSpPr>
          <p:cNvPr id="9" name="Content Placeholder 8">
            <a:extLst>
              <a:ext uri="{FF2B5EF4-FFF2-40B4-BE49-F238E27FC236}">
                <a16:creationId xmlns:a16="http://schemas.microsoft.com/office/drawing/2014/main" id="{9E9C541E-74B4-9145-A83F-38C93CCAB1E1}"/>
              </a:ext>
            </a:extLst>
          </p:cNvPr>
          <p:cNvSpPr>
            <a:spLocks noGrp="1"/>
          </p:cNvSpPr>
          <p:nvPr>
            <p:ph idx="1"/>
          </p:nvPr>
        </p:nvSpPr>
        <p:spPr/>
        <p:txBody>
          <a:bodyPr>
            <a:normAutofit/>
          </a:bodyPr>
          <a:lstStyle/>
          <a:p>
            <a:pPr marL="0" indent="0" algn="ctr">
              <a:buNone/>
            </a:pPr>
            <a:r>
              <a:rPr lang="en-US" sz="3600" b="1" dirty="0"/>
              <a:t>How well did students learn what you wanted them to learn? </a:t>
            </a:r>
          </a:p>
          <a:p>
            <a:pPr marL="228600" lvl="1" indent="0" algn="ctr">
              <a:buNone/>
            </a:pPr>
            <a:r>
              <a:rPr lang="en-US" sz="3600" dirty="0"/>
              <a:t>REMINDER: </a:t>
            </a:r>
            <a:r>
              <a:rPr lang="en-US" sz="3600" b="1" dirty="0"/>
              <a:t>THIS IS FOR YOU</a:t>
            </a:r>
            <a:endParaRPr lang="en-US" sz="3600" dirty="0"/>
          </a:p>
          <a:p>
            <a:pPr lvl="1"/>
            <a:r>
              <a:rPr lang="en-US" dirty="0"/>
              <a:t>What worked well? What didn’t?</a:t>
            </a:r>
          </a:p>
          <a:p>
            <a:pPr lvl="1"/>
            <a:r>
              <a:rPr lang="en-US" dirty="0"/>
              <a:t>Were you able to implement all the changes in your pervious action plan? Was it effective or ineffective?</a:t>
            </a:r>
          </a:p>
          <a:p>
            <a:pPr lvl="1"/>
            <a:r>
              <a:rPr lang="en-US" dirty="0"/>
              <a:t>What specific components can you IMPORVE on? </a:t>
            </a:r>
          </a:p>
          <a:p>
            <a:pPr lvl="1"/>
            <a:r>
              <a:rPr lang="en-US" dirty="0"/>
              <a:t>5000 character max in WEAVE (that’s still a lot of writing.)</a:t>
            </a:r>
          </a:p>
          <a:p>
            <a:endParaRPr lang="en-US" dirty="0"/>
          </a:p>
        </p:txBody>
      </p:sp>
    </p:spTree>
    <p:extLst>
      <p:ext uri="{BB962C8B-B14F-4D97-AF65-F5344CB8AC3E}">
        <p14:creationId xmlns:p14="http://schemas.microsoft.com/office/powerpoint/2010/main" val="125730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A06900-EBD7-4433-8270-B7C299248D96}"/>
              </a:ext>
            </a:extLst>
          </p:cNvPr>
          <p:cNvGraphicFramePr>
            <a:graphicFrameLocks noGrp="1"/>
          </p:cNvGraphicFramePr>
          <p:nvPr>
            <p:extLst>
              <p:ext uri="{D42A27DB-BD31-4B8C-83A1-F6EECF244321}">
                <p14:modId xmlns:p14="http://schemas.microsoft.com/office/powerpoint/2010/main" val="3213935994"/>
              </p:ext>
            </p:extLst>
          </p:nvPr>
        </p:nvGraphicFramePr>
        <p:xfrm>
          <a:off x="914399" y="260338"/>
          <a:ext cx="10033232" cy="6351424"/>
        </p:xfrm>
        <a:graphic>
          <a:graphicData uri="http://schemas.openxmlformats.org/drawingml/2006/table">
            <a:tbl>
              <a:tblPr firstRow="1" firstCol="1" lastRow="1" lastCol="1" bandRow="1" bandCol="1">
                <a:tableStyleId>{FABFCF23-3B69-468F-B69F-88F6DE6A72F2}</a:tableStyleId>
              </a:tblPr>
              <a:tblGrid>
                <a:gridCol w="1593908">
                  <a:extLst>
                    <a:ext uri="{9D8B030D-6E8A-4147-A177-3AD203B41FA5}">
                      <a16:colId xmlns:a16="http://schemas.microsoft.com/office/drawing/2014/main" val="2133578918"/>
                    </a:ext>
                  </a:extLst>
                </a:gridCol>
                <a:gridCol w="2813108">
                  <a:extLst>
                    <a:ext uri="{9D8B030D-6E8A-4147-A177-3AD203B41FA5}">
                      <a16:colId xmlns:a16="http://schemas.microsoft.com/office/drawing/2014/main" val="2756494375"/>
                    </a:ext>
                  </a:extLst>
                </a:gridCol>
                <a:gridCol w="2813108">
                  <a:extLst>
                    <a:ext uri="{9D8B030D-6E8A-4147-A177-3AD203B41FA5}">
                      <a16:colId xmlns:a16="http://schemas.microsoft.com/office/drawing/2014/main" val="495399363"/>
                    </a:ext>
                  </a:extLst>
                </a:gridCol>
                <a:gridCol w="2813108">
                  <a:extLst>
                    <a:ext uri="{9D8B030D-6E8A-4147-A177-3AD203B41FA5}">
                      <a16:colId xmlns:a16="http://schemas.microsoft.com/office/drawing/2014/main" val="3967773408"/>
                    </a:ext>
                  </a:extLst>
                </a:gridCol>
              </a:tblGrid>
              <a:tr h="570669">
                <a:tc gridSpan="4">
                  <a:txBody>
                    <a:bodyPr/>
                    <a:lstStyle/>
                    <a:p>
                      <a:pPr marL="0" marR="0" algn="ctr">
                        <a:lnSpc>
                          <a:spcPct val="107000"/>
                        </a:lnSpc>
                        <a:spcBef>
                          <a:spcPts val="0"/>
                        </a:spcBef>
                        <a:spcAft>
                          <a:spcPts val="0"/>
                        </a:spcAft>
                      </a:pPr>
                      <a:r>
                        <a:rPr lang="en-US" sz="2800" dirty="0">
                          <a:effectLst/>
                        </a:rPr>
                        <a:t>Report Rubric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4252652"/>
                  </a:ext>
                </a:extLst>
              </a:tr>
              <a:tr h="665701">
                <a:tc>
                  <a:txBody>
                    <a:bodyPr/>
                    <a:lstStyle/>
                    <a:p>
                      <a:pPr marL="66675" marR="0">
                        <a:lnSpc>
                          <a:spcPts val="128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Exemplary</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Acceptable</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7310" marR="0" algn="ctr">
                        <a:lnSpc>
                          <a:spcPts val="1280"/>
                        </a:lnSpc>
                        <a:spcBef>
                          <a:spcPts val="0"/>
                        </a:spcBef>
                        <a:spcAft>
                          <a:spcPts val="0"/>
                        </a:spcAft>
                      </a:pPr>
                      <a:r>
                        <a:rPr lang="en-US" sz="1100" dirty="0">
                          <a:effectLst/>
                        </a:rPr>
                        <a:t>Developing</a:t>
                      </a:r>
                    </a:p>
                    <a:p>
                      <a:pPr marL="6731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84950985"/>
                  </a:ext>
                </a:extLst>
              </a:tr>
              <a:tr h="863900">
                <a:tc>
                  <a:txBody>
                    <a:bodyPr/>
                    <a:lstStyle/>
                    <a:p>
                      <a:pPr marL="66675" marR="292100">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concise, and well-organized summary of the percentage of students and the Level of Proficiency achieved is provided.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and organized summary of the percentage of students and the Level of Proficiency achieved is provided</a:t>
                      </a:r>
                      <a:r>
                        <a:rPr lang="en-US" sz="1100" b="0" dirty="0">
                          <a:effectLst/>
                          <a:latin typeface="Calibri" panose="020F0502020204030204" pitchFamily="34" charset="0"/>
                          <a:cs typeface="Times New Roman" panose="02020603050405020304" pitchFamily="18" charset="0"/>
                        </a:rPr>
                        <a:t>.</a:t>
                      </a:r>
                      <a:endParaRPr lang="en-US" sz="1100" b="0" dirty="0">
                        <a:effectLs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The Findings are incomplete OR do not clearly align with the Target. </a:t>
                      </a:r>
                    </a:p>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968702937"/>
                  </a:ext>
                </a:extLst>
              </a:tr>
              <a:tr h="2347870">
                <a:tc>
                  <a:txBody>
                    <a:bodyPr/>
                    <a:lstStyle/>
                    <a:p>
                      <a:pPr marL="66675" marR="292100">
                        <a:lnSpc>
                          <a:spcPct val="107000"/>
                        </a:lnSpc>
                        <a:spcBef>
                          <a:spcPts val="0"/>
                        </a:spcBef>
                        <a:spcAft>
                          <a:spcPts val="0"/>
                        </a:spcAft>
                      </a:pPr>
                      <a:r>
                        <a:rPr lang="en-US" sz="1100" dirty="0">
                          <a:effectLst/>
                        </a:rPr>
                        <a:t>Summary and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includes solid evidence that the Target was met or not met.</a:t>
                      </a:r>
                    </a:p>
                    <a:p>
                      <a:pPr marL="0" marR="0">
                        <a:lnSpc>
                          <a:spcPct val="107000"/>
                        </a:lnSpc>
                        <a:spcBef>
                          <a:spcPts val="0"/>
                        </a:spcBef>
                        <a:spcAft>
                          <a:spcPts val="0"/>
                        </a:spcAft>
                      </a:pPr>
                      <a:r>
                        <a:rPr lang="en-US" sz="1100" b="0" dirty="0">
                          <a:effectLst/>
                        </a:rPr>
                        <a:t>• Analysis of the Findings references supporting documentation.</a:t>
                      </a:r>
                      <a:br>
                        <a:rPr lang="en-US" sz="1100" b="0" dirty="0">
                          <a:effectLst/>
                        </a:rPr>
                      </a:br>
                      <a:r>
                        <a:rPr lang="en-US" sz="1100" b="0" dirty="0">
                          <a:effectLst/>
                        </a:rPr>
                        <a:t>• Elaborates on specific findings used to make program improvements.</a:t>
                      </a:r>
                    </a:p>
                    <a:p>
                      <a:pPr marL="0" marR="0">
                        <a:lnSpc>
                          <a:spcPct val="107000"/>
                        </a:lnSpc>
                        <a:spcBef>
                          <a:spcPts val="0"/>
                        </a:spcBef>
                        <a:spcAft>
                          <a:spcPts val="0"/>
                        </a:spcAft>
                      </a:pPr>
                      <a:r>
                        <a:rPr lang="en-US" sz="1100" b="0" dirty="0">
                          <a:effectLst/>
                        </a:rPr>
                        <a:t>• Makes a clear connection between finding(s) and action plan(s).</a:t>
                      </a:r>
                    </a:p>
                    <a:p>
                      <a:pPr marL="0" marR="0">
                        <a:lnSpc>
                          <a:spcPct val="107000"/>
                        </a:lnSpc>
                        <a:spcBef>
                          <a:spcPts val="0"/>
                        </a:spcBef>
                        <a:spcAft>
                          <a:spcPts val="0"/>
                        </a:spcAft>
                      </a:pPr>
                      <a:r>
                        <a:rPr lang="en-US" sz="1100" b="0" dirty="0">
                          <a:effectLst/>
                        </a:rPr>
                        <a:t>• Provides thorough status update of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address whether the Target was met or not met</a:t>
                      </a:r>
                    </a:p>
                    <a:p>
                      <a:pPr marL="0" marR="0">
                        <a:lnSpc>
                          <a:spcPct val="107000"/>
                        </a:lnSpc>
                        <a:spcBef>
                          <a:spcPts val="0"/>
                        </a:spcBef>
                        <a:spcAft>
                          <a:spcPts val="0"/>
                        </a:spcAft>
                      </a:pPr>
                      <a:r>
                        <a:rPr lang="en-US" sz="1100" b="0" dirty="0">
                          <a:effectLst/>
                        </a:rPr>
                        <a:t>• Identifies finding(s) used to make program improvements.</a:t>
                      </a:r>
                    </a:p>
                    <a:p>
                      <a:pPr marL="0" marR="0">
                        <a:lnSpc>
                          <a:spcPct val="107000"/>
                        </a:lnSpc>
                        <a:spcBef>
                          <a:spcPts val="0"/>
                        </a:spcBef>
                        <a:spcAft>
                          <a:spcPts val="0"/>
                        </a:spcAft>
                      </a:pPr>
                      <a:r>
                        <a:rPr lang="en-US" sz="1100" b="0" dirty="0">
                          <a:effectLst/>
                        </a:rPr>
                        <a:t>• Changes/improvements made to program relate to finding(s).</a:t>
                      </a:r>
                    </a:p>
                    <a:p>
                      <a:pPr marL="0" marR="0">
                        <a:lnSpc>
                          <a:spcPct val="107000"/>
                        </a:lnSpc>
                        <a:spcBef>
                          <a:spcPts val="0"/>
                        </a:spcBef>
                        <a:spcAft>
                          <a:spcPts val="0"/>
                        </a:spcAft>
                      </a:pPr>
                      <a:r>
                        <a:rPr lang="en-US" sz="1100" b="0" dirty="0">
                          <a:effectLst/>
                        </a:rPr>
                        <a:t>• Refers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The Analysis of the Findings is not included OR the Analysis of the Findings is unclear about whether the Target was met or not met.</a:t>
                      </a:r>
                    </a:p>
                    <a:p>
                      <a:pPr marL="0" marR="0">
                        <a:lnSpc>
                          <a:spcPct val="107000"/>
                        </a:lnSpc>
                        <a:spcBef>
                          <a:spcPts val="0"/>
                        </a:spcBef>
                        <a:spcAft>
                          <a:spcPts val="0"/>
                        </a:spcAft>
                      </a:pPr>
                      <a:r>
                        <a:rPr lang="en-US" sz="1100" b="0" dirty="0">
                          <a:effectLst/>
                        </a:rPr>
                        <a:t>• Failure to identify finding(s) used to make program improvements.</a:t>
                      </a:r>
                    </a:p>
                    <a:p>
                      <a:pPr marL="0" marR="0">
                        <a:lnSpc>
                          <a:spcPct val="107000"/>
                        </a:lnSpc>
                        <a:spcBef>
                          <a:spcPts val="0"/>
                        </a:spcBef>
                        <a:spcAft>
                          <a:spcPts val="0"/>
                        </a:spcAft>
                      </a:pPr>
                      <a:r>
                        <a:rPr lang="en-US" sz="1100" b="0" dirty="0">
                          <a:effectLst/>
                        </a:rPr>
                        <a:t>• Does not refer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571589"/>
                  </a:ext>
                </a:extLst>
              </a:tr>
              <a:tr h="1903284">
                <a:tc>
                  <a:txBody>
                    <a:bodyPr/>
                    <a:lstStyle/>
                    <a:p>
                      <a:pPr marL="66675" marR="292100">
                        <a:lnSpc>
                          <a:spcPct val="107000"/>
                        </a:lnSpc>
                        <a:spcBef>
                          <a:spcPts val="0"/>
                        </a:spcBef>
                        <a:spcAft>
                          <a:spcPts val="0"/>
                        </a:spcAft>
                      </a:pPr>
                      <a:r>
                        <a:rPr lang="en-US" sz="1100" dirty="0">
                          <a:effectLst/>
                        </a:rPr>
                        <a:t>Action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Action plans clearly follow from assessment results and directly state which finding(s) was used to develop the plan</a:t>
                      </a:r>
                    </a:p>
                    <a:p>
                      <a:pPr marL="0" marR="0">
                        <a:lnSpc>
                          <a:spcPct val="107000"/>
                        </a:lnSpc>
                        <a:spcBef>
                          <a:spcPts val="0"/>
                        </a:spcBef>
                        <a:spcAft>
                          <a:spcPts val="0"/>
                        </a:spcAft>
                      </a:pPr>
                      <a:r>
                        <a:rPr lang="en-US" sz="1100" b="0" dirty="0">
                          <a:effectLst/>
                        </a:rPr>
                        <a:t>• Identifies an area that needs to be monitored, remediated or enhanced and defines logical next steps</a:t>
                      </a:r>
                    </a:p>
                    <a:p>
                      <a:pPr marL="0" marR="0">
                        <a:lnSpc>
                          <a:spcPct val="107000"/>
                        </a:lnSpc>
                        <a:spcBef>
                          <a:spcPts val="0"/>
                        </a:spcBef>
                        <a:spcAft>
                          <a:spcPts val="0"/>
                        </a:spcAft>
                      </a:pPr>
                      <a:r>
                        <a:rPr lang="en-US" sz="1100" b="0" dirty="0">
                          <a:effectLst/>
                        </a:rPr>
                        <a:t>• Plan is detailed and identifies completion dates &amp; Person(s) responsible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Reflects with sufficient depth on what was learned during the assessment cycle.</a:t>
                      </a:r>
                    </a:p>
                    <a:p>
                      <a:pPr marL="0" marR="0">
                        <a:lnSpc>
                          <a:spcPct val="107000"/>
                        </a:lnSpc>
                        <a:spcBef>
                          <a:spcPts val="0"/>
                        </a:spcBef>
                        <a:spcAft>
                          <a:spcPts val="0"/>
                        </a:spcAft>
                      </a:pPr>
                      <a:r>
                        <a:rPr lang="en-US" sz="1100" b="0" dirty="0">
                          <a:effectLst/>
                        </a:rPr>
                        <a:t>• Actions plans follow from assessment results.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No changes are provided OR changes provided lack thoughtful interpretation or “next steps” for program improvement.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81000785"/>
                  </a:ext>
                </a:extLst>
              </a:tr>
            </a:tbl>
          </a:graphicData>
        </a:graphic>
      </p:graphicFrame>
      <p:sp>
        <p:nvSpPr>
          <p:cNvPr id="2" name="Rounded Rectangle 1">
            <a:extLst>
              <a:ext uri="{FF2B5EF4-FFF2-40B4-BE49-F238E27FC236}">
                <a16:creationId xmlns:a16="http://schemas.microsoft.com/office/drawing/2014/main" id="{6EA9B362-7499-6C44-88BE-23611209E8E2}"/>
              </a:ext>
            </a:extLst>
          </p:cNvPr>
          <p:cNvSpPr/>
          <p:nvPr/>
        </p:nvSpPr>
        <p:spPr>
          <a:xfrm>
            <a:off x="8065827" y="2227997"/>
            <a:ext cx="3211774" cy="166161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72598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25A18FEB-52B1-8A4D-A5D8-8AF2F6AF62AD}"/>
              </a:ext>
            </a:extLst>
          </p:cNvPr>
          <p:cNvPicPr>
            <a:picLocks noChangeAspect="1"/>
          </p:cNvPicPr>
          <p:nvPr/>
        </p:nvPicPr>
        <p:blipFill rotWithShape="1">
          <a:blip r:embed="rId2"/>
          <a:srcRect r="4000"/>
          <a:stretch/>
        </p:blipFill>
        <p:spPr>
          <a:xfrm>
            <a:off x="20" y="10"/>
            <a:ext cx="12191980" cy="6857990"/>
          </a:xfrm>
          <a:prstGeom prst="rect">
            <a:avLst/>
          </a:prstGeom>
        </p:spPr>
      </p:pic>
    </p:spTree>
    <p:extLst>
      <p:ext uri="{BB962C8B-B14F-4D97-AF65-F5344CB8AC3E}">
        <p14:creationId xmlns:p14="http://schemas.microsoft.com/office/powerpoint/2010/main" val="154357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B227C726-00E9-4762-B7F2-B5B94A12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email&#10;&#10;Description automatically generated">
            <a:extLst>
              <a:ext uri="{FF2B5EF4-FFF2-40B4-BE49-F238E27FC236}">
                <a16:creationId xmlns:a16="http://schemas.microsoft.com/office/drawing/2014/main" id="{A21D04FC-40C0-6B4C-82F0-D7B61D10119F}"/>
              </a:ext>
            </a:extLst>
          </p:cNvPr>
          <p:cNvPicPr>
            <a:picLocks noChangeAspect="1"/>
          </p:cNvPicPr>
          <p:nvPr/>
        </p:nvPicPr>
        <p:blipFill rotWithShape="1">
          <a:blip r:embed="rId2"/>
          <a:srcRect r="37852" b="1"/>
          <a:stretch/>
        </p:blipFill>
        <p:spPr>
          <a:xfrm>
            <a:off x="477012" y="643467"/>
            <a:ext cx="10905066" cy="5571066"/>
          </a:xfrm>
          <a:prstGeom prst="rect">
            <a:avLst/>
          </a:prstGeom>
        </p:spPr>
      </p:pic>
    </p:spTree>
    <p:extLst>
      <p:ext uri="{BB962C8B-B14F-4D97-AF65-F5344CB8AC3E}">
        <p14:creationId xmlns:p14="http://schemas.microsoft.com/office/powerpoint/2010/main" val="283033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A06900-EBD7-4433-8270-B7C299248D96}"/>
              </a:ext>
            </a:extLst>
          </p:cNvPr>
          <p:cNvGraphicFramePr>
            <a:graphicFrameLocks noGrp="1"/>
          </p:cNvGraphicFramePr>
          <p:nvPr/>
        </p:nvGraphicFramePr>
        <p:xfrm>
          <a:off x="914399" y="260338"/>
          <a:ext cx="10033232" cy="6351424"/>
        </p:xfrm>
        <a:graphic>
          <a:graphicData uri="http://schemas.openxmlformats.org/drawingml/2006/table">
            <a:tbl>
              <a:tblPr firstRow="1" firstCol="1" lastRow="1" lastCol="1" bandRow="1" bandCol="1">
                <a:tableStyleId>{FABFCF23-3B69-468F-B69F-88F6DE6A72F2}</a:tableStyleId>
              </a:tblPr>
              <a:tblGrid>
                <a:gridCol w="1593908">
                  <a:extLst>
                    <a:ext uri="{9D8B030D-6E8A-4147-A177-3AD203B41FA5}">
                      <a16:colId xmlns:a16="http://schemas.microsoft.com/office/drawing/2014/main" val="2133578918"/>
                    </a:ext>
                  </a:extLst>
                </a:gridCol>
                <a:gridCol w="2813108">
                  <a:extLst>
                    <a:ext uri="{9D8B030D-6E8A-4147-A177-3AD203B41FA5}">
                      <a16:colId xmlns:a16="http://schemas.microsoft.com/office/drawing/2014/main" val="2756494375"/>
                    </a:ext>
                  </a:extLst>
                </a:gridCol>
                <a:gridCol w="2813108">
                  <a:extLst>
                    <a:ext uri="{9D8B030D-6E8A-4147-A177-3AD203B41FA5}">
                      <a16:colId xmlns:a16="http://schemas.microsoft.com/office/drawing/2014/main" val="495399363"/>
                    </a:ext>
                  </a:extLst>
                </a:gridCol>
                <a:gridCol w="2813108">
                  <a:extLst>
                    <a:ext uri="{9D8B030D-6E8A-4147-A177-3AD203B41FA5}">
                      <a16:colId xmlns:a16="http://schemas.microsoft.com/office/drawing/2014/main" val="3967773408"/>
                    </a:ext>
                  </a:extLst>
                </a:gridCol>
              </a:tblGrid>
              <a:tr h="570669">
                <a:tc gridSpan="4">
                  <a:txBody>
                    <a:bodyPr/>
                    <a:lstStyle/>
                    <a:p>
                      <a:pPr marL="0" marR="0" algn="ctr">
                        <a:lnSpc>
                          <a:spcPct val="107000"/>
                        </a:lnSpc>
                        <a:spcBef>
                          <a:spcPts val="0"/>
                        </a:spcBef>
                        <a:spcAft>
                          <a:spcPts val="0"/>
                        </a:spcAft>
                      </a:pPr>
                      <a:r>
                        <a:rPr lang="en-US" sz="2800" dirty="0">
                          <a:effectLst/>
                        </a:rPr>
                        <a:t>Report Rubric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4252652"/>
                  </a:ext>
                </a:extLst>
              </a:tr>
              <a:tr h="665701">
                <a:tc>
                  <a:txBody>
                    <a:bodyPr/>
                    <a:lstStyle/>
                    <a:p>
                      <a:pPr marL="66675" marR="0">
                        <a:lnSpc>
                          <a:spcPts val="128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Exemplary</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Acceptable</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7310" marR="0" algn="ctr">
                        <a:lnSpc>
                          <a:spcPts val="1280"/>
                        </a:lnSpc>
                        <a:spcBef>
                          <a:spcPts val="0"/>
                        </a:spcBef>
                        <a:spcAft>
                          <a:spcPts val="0"/>
                        </a:spcAft>
                      </a:pPr>
                      <a:r>
                        <a:rPr lang="en-US" sz="1100" dirty="0">
                          <a:effectLst/>
                        </a:rPr>
                        <a:t>Developing</a:t>
                      </a:r>
                    </a:p>
                    <a:p>
                      <a:pPr marL="6731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84950985"/>
                  </a:ext>
                </a:extLst>
              </a:tr>
              <a:tr h="863900">
                <a:tc>
                  <a:txBody>
                    <a:bodyPr/>
                    <a:lstStyle/>
                    <a:p>
                      <a:pPr marL="66675" marR="292100">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concise, and well-organized summary of the percentage of students and the Level of Proficiency achieved is provided.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and organized summary of the percentage of students and the Level of Proficiency achieved is provided</a:t>
                      </a:r>
                      <a:r>
                        <a:rPr lang="en-US" sz="1100" b="0" dirty="0">
                          <a:effectLst/>
                          <a:latin typeface="Calibri" panose="020F0502020204030204" pitchFamily="34" charset="0"/>
                          <a:cs typeface="Times New Roman" panose="02020603050405020304" pitchFamily="18" charset="0"/>
                        </a:rPr>
                        <a:t>.</a:t>
                      </a:r>
                      <a:endParaRPr lang="en-US" sz="1100" b="0" dirty="0">
                        <a:effectLs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The Findings are incomplete OR do not clearly align with the Target. </a:t>
                      </a:r>
                    </a:p>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968702937"/>
                  </a:ext>
                </a:extLst>
              </a:tr>
              <a:tr h="2347870">
                <a:tc>
                  <a:txBody>
                    <a:bodyPr/>
                    <a:lstStyle/>
                    <a:p>
                      <a:pPr marL="66675" marR="292100">
                        <a:lnSpc>
                          <a:spcPct val="107000"/>
                        </a:lnSpc>
                        <a:spcBef>
                          <a:spcPts val="0"/>
                        </a:spcBef>
                        <a:spcAft>
                          <a:spcPts val="0"/>
                        </a:spcAft>
                      </a:pPr>
                      <a:r>
                        <a:rPr lang="en-US" sz="1100" dirty="0">
                          <a:effectLst/>
                        </a:rPr>
                        <a:t>Summary and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includes solid evidence that the Target was met or not met.</a:t>
                      </a:r>
                    </a:p>
                    <a:p>
                      <a:pPr marL="0" marR="0">
                        <a:lnSpc>
                          <a:spcPct val="107000"/>
                        </a:lnSpc>
                        <a:spcBef>
                          <a:spcPts val="0"/>
                        </a:spcBef>
                        <a:spcAft>
                          <a:spcPts val="0"/>
                        </a:spcAft>
                      </a:pPr>
                      <a:r>
                        <a:rPr lang="en-US" sz="1100" b="0" dirty="0">
                          <a:effectLst/>
                        </a:rPr>
                        <a:t>• Analysis of the Findings references supporting documentation.</a:t>
                      </a:r>
                      <a:br>
                        <a:rPr lang="en-US" sz="1100" b="0" dirty="0">
                          <a:effectLst/>
                        </a:rPr>
                      </a:br>
                      <a:r>
                        <a:rPr lang="en-US" sz="1100" b="0" dirty="0">
                          <a:effectLst/>
                        </a:rPr>
                        <a:t>• Elaborates on specific findings used to make program improvements.</a:t>
                      </a:r>
                    </a:p>
                    <a:p>
                      <a:pPr marL="0" marR="0">
                        <a:lnSpc>
                          <a:spcPct val="107000"/>
                        </a:lnSpc>
                        <a:spcBef>
                          <a:spcPts val="0"/>
                        </a:spcBef>
                        <a:spcAft>
                          <a:spcPts val="0"/>
                        </a:spcAft>
                      </a:pPr>
                      <a:r>
                        <a:rPr lang="en-US" sz="1100" b="0" dirty="0">
                          <a:effectLst/>
                        </a:rPr>
                        <a:t>• Makes a clear connection between finding(s) and action plan(s).</a:t>
                      </a:r>
                    </a:p>
                    <a:p>
                      <a:pPr marL="0" marR="0">
                        <a:lnSpc>
                          <a:spcPct val="107000"/>
                        </a:lnSpc>
                        <a:spcBef>
                          <a:spcPts val="0"/>
                        </a:spcBef>
                        <a:spcAft>
                          <a:spcPts val="0"/>
                        </a:spcAft>
                      </a:pPr>
                      <a:r>
                        <a:rPr lang="en-US" sz="1100" b="0" dirty="0">
                          <a:effectLst/>
                        </a:rPr>
                        <a:t>• Provides thorough status update of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address whether the Target was met or not met</a:t>
                      </a:r>
                    </a:p>
                    <a:p>
                      <a:pPr marL="0" marR="0">
                        <a:lnSpc>
                          <a:spcPct val="107000"/>
                        </a:lnSpc>
                        <a:spcBef>
                          <a:spcPts val="0"/>
                        </a:spcBef>
                        <a:spcAft>
                          <a:spcPts val="0"/>
                        </a:spcAft>
                      </a:pPr>
                      <a:r>
                        <a:rPr lang="en-US" sz="1100" b="0" dirty="0">
                          <a:effectLst/>
                        </a:rPr>
                        <a:t>• Identifies finding(s) used to make program improvements.</a:t>
                      </a:r>
                    </a:p>
                    <a:p>
                      <a:pPr marL="0" marR="0">
                        <a:lnSpc>
                          <a:spcPct val="107000"/>
                        </a:lnSpc>
                        <a:spcBef>
                          <a:spcPts val="0"/>
                        </a:spcBef>
                        <a:spcAft>
                          <a:spcPts val="0"/>
                        </a:spcAft>
                      </a:pPr>
                      <a:r>
                        <a:rPr lang="en-US" sz="1100" b="0" dirty="0">
                          <a:effectLst/>
                        </a:rPr>
                        <a:t>• Changes/improvements made to program relate to finding(s).</a:t>
                      </a:r>
                    </a:p>
                    <a:p>
                      <a:pPr marL="0" marR="0">
                        <a:lnSpc>
                          <a:spcPct val="107000"/>
                        </a:lnSpc>
                        <a:spcBef>
                          <a:spcPts val="0"/>
                        </a:spcBef>
                        <a:spcAft>
                          <a:spcPts val="0"/>
                        </a:spcAft>
                      </a:pPr>
                      <a:r>
                        <a:rPr lang="en-US" sz="1100" b="0" dirty="0">
                          <a:effectLst/>
                        </a:rPr>
                        <a:t>• Refers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The Analysis of the Findings is not included OR the Analysis of the Findings is unclear about whether the Target was met or not met.</a:t>
                      </a:r>
                    </a:p>
                    <a:p>
                      <a:pPr marL="0" marR="0">
                        <a:lnSpc>
                          <a:spcPct val="107000"/>
                        </a:lnSpc>
                        <a:spcBef>
                          <a:spcPts val="0"/>
                        </a:spcBef>
                        <a:spcAft>
                          <a:spcPts val="0"/>
                        </a:spcAft>
                      </a:pPr>
                      <a:r>
                        <a:rPr lang="en-US" sz="1100" b="0" dirty="0">
                          <a:effectLst/>
                        </a:rPr>
                        <a:t>• Failure to identify finding(s) used to make program improvements.</a:t>
                      </a:r>
                    </a:p>
                    <a:p>
                      <a:pPr marL="0" marR="0">
                        <a:lnSpc>
                          <a:spcPct val="107000"/>
                        </a:lnSpc>
                        <a:spcBef>
                          <a:spcPts val="0"/>
                        </a:spcBef>
                        <a:spcAft>
                          <a:spcPts val="0"/>
                        </a:spcAft>
                      </a:pPr>
                      <a:r>
                        <a:rPr lang="en-US" sz="1100" b="0" dirty="0">
                          <a:effectLst/>
                        </a:rPr>
                        <a:t>• Does not refer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571589"/>
                  </a:ext>
                </a:extLst>
              </a:tr>
              <a:tr h="1903284">
                <a:tc>
                  <a:txBody>
                    <a:bodyPr/>
                    <a:lstStyle/>
                    <a:p>
                      <a:pPr marL="66675" marR="292100">
                        <a:lnSpc>
                          <a:spcPct val="107000"/>
                        </a:lnSpc>
                        <a:spcBef>
                          <a:spcPts val="0"/>
                        </a:spcBef>
                        <a:spcAft>
                          <a:spcPts val="0"/>
                        </a:spcAft>
                      </a:pPr>
                      <a:r>
                        <a:rPr lang="en-US" sz="1100" dirty="0">
                          <a:effectLst/>
                        </a:rPr>
                        <a:t>Action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Action plans clearly follow from assessment results and directly state which finding(s) was used to develop the plan</a:t>
                      </a:r>
                    </a:p>
                    <a:p>
                      <a:pPr marL="0" marR="0">
                        <a:lnSpc>
                          <a:spcPct val="107000"/>
                        </a:lnSpc>
                        <a:spcBef>
                          <a:spcPts val="0"/>
                        </a:spcBef>
                        <a:spcAft>
                          <a:spcPts val="0"/>
                        </a:spcAft>
                      </a:pPr>
                      <a:r>
                        <a:rPr lang="en-US" sz="1100" b="0" dirty="0">
                          <a:effectLst/>
                        </a:rPr>
                        <a:t>• Identifies an area that needs to be monitored, remediated or enhanced and defines logical next steps</a:t>
                      </a:r>
                    </a:p>
                    <a:p>
                      <a:pPr marL="0" marR="0">
                        <a:lnSpc>
                          <a:spcPct val="107000"/>
                        </a:lnSpc>
                        <a:spcBef>
                          <a:spcPts val="0"/>
                        </a:spcBef>
                        <a:spcAft>
                          <a:spcPts val="0"/>
                        </a:spcAft>
                      </a:pPr>
                      <a:r>
                        <a:rPr lang="en-US" sz="1100" b="0" dirty="0">
                          <a:effectLst/>
                        </a:rPr>
                        <a:t>• Plan is detailed and identifies completion dates &amp; Person(s) responsible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Reflects with sufficient depth on what was learned during the assessment cycle.</a:t>
                      </a:r>
                    </a:p>
                    <a:p>
                      <a:pPr marL="0" marR="0">
                        <a:lnSpc>
                          <a:spcPct val="107000"/>
                        </a:lnSpc>
                        <a:spcBef>
                          <a:spcPts val="0"/>
                        </a:spcBef>
                        <a:spcAft>
                          <a:spcPts val="0"/>
                        </a:spcAft>
                      </a:pPr>
                      <a:r>
                        <a:rPr lang="en-US" sz="1100" b="0" dirty="0">
                          <a:effectLst/>
                        </a:rPr>
                        <a:t>• Actions plans follow from assessment results.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No changes are provided OR changes provided lack thoughtful interpretation or “next steps” for program improvement.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81000785"/>
                  </a:ext>
                </a:extLst>
              </a:tr>
            </a:tbl>
          </a:graphicData>
        </a:graphic>
      </p:graphicFrame>
      <p:sp>
        <p:nvSpPr>
          <p:cNvPr id="2" name="Rounded Rectangle 1">
            <a:extLst>
              <a:ext uri="{FF2B5EF4-FFF2-40B4-BE49-F238E27FC236}">
                <a16:creationId xmlns:a16="http://schemas.microsoft.com/office/drawing/2014/main" id="{6EA9B362-7499-6C44-88BE-23611209E8E2}"/>
              </a:ext>
            </a:extLst>
          </p:cNvPr>
          <p:cNvSpPr/>
          <p:nvPr/>
        </p:nvSpPr>
        <p:spPr>
          <a:xfrm>
            <a:off x="2274627" y="2267754"/>
            <a:ext cx="5875460" cy="2224733"/>
          </a:xfrm>
          <a:prstGeom prst="roundRect">
            <a:avLst/>
          </a:prstGeom>
          <a:noFill/>
          <a:ln w="762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93079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227C726-00E9-4762-B7F2-B5B94A12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text, application, email&#10;&#10;Description automatically generated">
            <a:extLst>
              <a:ext uri="{FF2B5EF4-FFF2-40B4-BE49-F238E27FC236}">
                <a16:creationId xmlns:a16="http://schemas.microsoft.com/office/drawing/2014/main" id="{3A848DA5-B57F-3E49-9E28-193D8927D867}"/>
              </a:ext>
            </a:extLst>
          </p:cNvPr>
          <p:cNvPicPr>
            <a:picLocks noChangeAspect="1"/>
          </p:cNvPicPr>
          <p:nvPr/>
        </p:nvPicPr>
        <p:blipFill rotWithShape="1">
          <a:blip r:embed="rId2"/>
          <a:srcRect r="12893"/>
          <a:stretch/>
        </p:blipFill>
        <p:spPr>
          <a:xfrm>
            <a:off x="643467" y="643467"/>
            <a:ext cx="10905066" cy="5571066"/>
          </a:xfrm>
          <a:prstGeom prst="rect">
            <a:avLst/>
          </a:prstGeom>
        </p:spPr>
      </p:pic>
    </p:spTree>
    <p:extLst>
      <p:ext uri="{BB962C8B-B14F-4D97-AF65-F5344CB8AC3E}">
        <p14:creationId xmlns:p14="http://schemas.microsoft.com/office/powerpoint/2010/main" val="53317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6F9526B8-588A-5D4C-9126-7B1C962889ED}"/>
              </a:ext>
            </a:extLst>
          </p:cNvPr>
          <p:cNvPicPr>
            <a:picLocks noChangeAspect="1"/>
          </p:cNvPicPr>
          <p:nvPr/>
        </p:nvPicPr>
        <p:blipFill rotWithShape="1">
          <a:blip r:embed="rId2"/>
          <a:srcRect r="3557" b="1"/>
          <a:stretch/>
        </p:blipFill>
        <p:spPr>
          <a:xfrm>
            <a:off x="20" y="10"/>
            <a:ext cx="12191980" cy="6857990"/>
          </a:xfrm>
          <a:prstGeom prst="rect">
            <a:avLst/>
          </a:prstGeom>
        </p:spPr>
      </p:pic>
    </p:spTree>
    <p:extLst>
      <p:ext uri="{BB962C8B-B14F-4D97-AF65-F5344CB8AC3E}">
        <p14:creationId xmlns:p14="http://schemas.microsoft.com/office/powerpoint/2010/main" val="273829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BF6E2-EF14-F54F-BE25-F20BE78F6167}"/>
              </a:ext>
            </a:extLst>
          </p:cNvPr>
          <p:cNvSpPr>
            <a:spLocks noGrp="1"/>
          </p:cNvSpPr>
          <p:nvPr>
            <p:ph type="title"/>
          </p:nvPr>
        </p:nvSpPr>
        <p:spPr>
          <a:xfrm>
            <a:off x="622570" y="838646"/>
            <a:ext cx="3709991" cy="5180709"/>
          </a:xfrm>
        </p:spPr>
        <p:txBody>
          <a:bodyPr>
            <a:normAutofit/>
          </a:bodyPr>
          <a:lstStyle/>
          <a:p>
            <a:r>
              <a:rPr lang="en-US" sz="3600"/>
              <a:t>Action plans</a:t>
            </a:r>
          </a:p>
        </p:txBody>
      </p:sp>
      <p:sp useBgFill="1">
        <p:nvSpPr>
          <p:cNvPr id="30" name="Rectangle 2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5BBC59-708E-2F41-A5F7-60F77E31EB3A}"/>
              </a:ext>
            </a:extLst>
          </p:cNvPr>
          <p:cNvSpPr>
            <a:spLocks noGrp="1"/>
          </p:cNvSpPr>
          <p:nvPr>
            <p:ph idx="1"/>
          </p:nvPr>
        </p:nvSpPr>
        <p:spPr>
          <a:xfrm>
            <a:off x="5163671" y="838647"/>
            <a:ext cx="5823328" cy="5180708"/>
          </a:xfrm>
        </p:spPr>
        <p:txBody>
          <a:bodyPr anchor="ctr">
            <a:normAutofit/>
          </a:bodyPr>
          <a:lstStyle/>
          <a:p>
            <a:pPr marL="0" indent="0">
              <a:buNone/>
            </a:pPr>
            <a:r>
              <a:rPr lang="en-US" sz="2000" i="1">
                <a:solidFill>
                  <a:schemeClr val="tx2"/>
                </a:solidFill>
              </a:rPr>
              <a:t>“At its heart, assessment is fundamentally a tool to bring about better learning. If your college truly values great teaching and learning, and if you focus conversations not on assessment but helping students learn, you will engage those faculty and staff who are enthusiastic teachers…” – </a:t>
            </a:r>
            <a:r>
              <a:rPr lang="en-US" sz="2000">
                <a:solidFill>
                  <a:schemeClr val="tx2"/>
                </a:solidFill>
              </a:rPr>
              <a:t>Linda Suskie, pg 178 Assessing Student Learning A Common Sense Guide 2003</a:t>
            </a:r>
          </a:p>
        </p:txBody>
      </p:sp>
    </p:spTree>
    <p:extLst>
      <p:ext uri="{BB962C8B-B14F-4D97-AF65-F5344CB8AC3E}">
        <p14:creationId xmlns:p14="http://schemas.microsoft.com/office/powerpoint/2010/main" val="34639491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E8802C-AA4D-41E9-AB71-ED825B084601}"/>
              </a:ext>
            </a:extLst>
          </p:cNvPr>
          <p:cNvSpPr>
            <a:spLocks noGrp="1"/>
          </p:cNvSpPr>
          <p:nvPr>
            <p:ph type="title"/>
          </p:nvPr>
        </p:nvSpPr>
        <p:spPr/>
        <p:txBody>
          <a:bodyPr/>
          <a:lstStyle/>
          <a:p>
            <a:r>
              <a:rPr lang="en-US" dirty="0"/>
              <a:t>WHO are these assessment reports for?</a:t>
            </a:r>
          </a:p>
        </p:txBody>
      </p:sp>
      <p:sp>
        <p:nvSpPr>
          <p:cNvPr id="6" name="Text Placeholder 5">
            <a:extLst>
              <a:ext uri="{FF2B5EF4-FFF2-40B4-BE49-F238E27FC236}">
                <a16:creationId xmlns:a16="http://schemas.microsoft.com/office/drawing/2014/main" id="{FC8AD27C-090E-44E2-B25D-558EA548B76A}"/>
              </a:ext>
            </a:extLst>
          </p:cNvPr>
          <p:cNvSpPr>
            <a:spLocks noGrp="1"/>
          </p:cNvSpPr>
          <p:nvPr>
            <p:ph type="body" idx="1"/>
          </p:nvPr>
        </p:nvSpPr>
        <p:spPr/>
        <p:txBody>
          <a:bodyPr>
            <a:normAutofit/>
          </a:bodyPr>
          <a:lstStyle/>
          <a:p>
            <a:r>
              <a:rPr lang="en-US" dirty="0"/>
              <a:t>ANSWER: </a:t>
            </a:r>
            <a:r>
              <a:rPr lang="en-US" sz="2800" b="1" u="sng" dirty="0"/>
              <a:t>YOU</a:t>
            </a:r>
            <a:r>
              <a:rPr lang="en-US" dirty="0"/>
              <a:t>, YOUR CURRICULUM COMMITTEES, YOUR FACULTY and YOUR DEANS</a:t>
            </a:r>
          </a:p>
          <a:p>
            <a:r>
              <a:rPr lang="en-US" b="1" u="sng" dirty="0"/>
              <a:t>NOT BRIANNA, DAVID or SACSCOC!</a:t>
            </a:r>
          </a:p>
        </p:txBody>
      </p:sp>
    </p:spTree>
    <p:extLst>
      <p:ext uri="{BB962C8B-B14F-4D97-AF65-F5344CB8AC3E}">
        <p14:creationId xmlns:p14="http://schemas.microsoft.com/office/powerpoint/2010/main" val="413540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6B93B81-5ED7-4387-828F-605FD3B1B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BF6E2-EF14-F54F-BE25-F20BE78F6167}"/>
              </a:ext>
            </a:extLst>
          </p:cNvPr>
          <p:cNvSpPr>
            <a:spLocks noGrp="1"/>
          </p:cNvSpPr>
          <p:nvPr>
            <p:ph type="title"/>
          </p:nvPr>
        </p:nvSpPr>
        <p:spPr>
          <a:xfrm>
            <a:off x="886659" y="643467"/>
            <a:ext cx="10343532" cy="1149468"/>
          </a:xfrm>
        </p:spPr>
        <p:txBody>
          <a:bodyPr anchor="ctr">
            <a:normAutofit/>
          </a:bodyPr>
          <a:lstStyle/>
          <a:p>
            <a:r>
              <a:rPr lang="en-US" sz="4800" dirty="0">
                <a:solidFill>
                  <a:schemeClr val="tx1"/>
                </a:solidFill>
              </a:rPr>
              <a:t>ACTION PLANS</a:t>
            </a:r>
          </a:p>
        </p:txBody>
      </p:sp>
      <p:sp>
        <p:nvSpPr>
          <p:cNvPr id="3" name="Content Placeholder 2">
            <a:extLst>
              <a:ext uri="{FF2B5EF4-FFF2-40B4-BE49-F238E27FC236}">
                <a16:creationId xmlns:a16="http://schemas.microsoft.com/office/drawing/2014/main" id="{335BBC59-708E-2F41-A5F7-60F77E31EB3A}"/>
              </a:ext>
            </a:extLst>
          </p:cNvPr>
          <p:cNvSpPr>
            <a:spLocks noGrp="1"/>
          </p:cNvSpPr>
          <p:nvPr>
            <p:ph idx="1"/>
          </p:nvPr>
        </p:nvSpPr>
        <p:spPr>
          <a:xfrm>
            <a:off x="886659" y="1925619"/>
            <a:ext cx="10961352" cy="4206240"/>
          </a:xfrm>
        </p:spPr>
        <p:txBody>
          <a:bodyPr anchor="t">
            <a:normAutofit/>
          </a:bodyPr>
          <a:lstStyle/>
          <a:p>
            <a:r>
              <a:rPr lang="en-US" sz="2400" dirty="0"/>
              <a:t>Steps you plan on taking to improve results based on assessment data collected and analyzed</a:t>
            </a:r>
          </a:p>
          <a:p>
            <a:r>
              <a:rPr lang="en-US" sz="2400" dirty="0"/>
              <a:t>We are looking for thoughtful answers and actionable steps  to take</a:t>
            </a:r>
          </a:p>
          <a:p>
            <a:pPr lvl="1"/>
            <a:r>
              <a:rPr lang="en-US" sz="2200" dirty="0"/>
              <a:t>“we will meet with faculty to discuss”: will not work it is the product of that discussion that you talk about here. </a:t>
            </a:r>
          </a:p>
          <a:p>
            <a:endParaRPr lang="en-US" sz="2400" dirty="0"/>
          </a:p>
          <a:p>
            <a:pPr marL="0" indent="0">
              <a:buNone/>
            </a:pPr>
            <a:endParaRPr lang="en-US" sz="2400" dirty="0"/>
          </a:p>
        </p:txBody>
      </p:sp>
      <p:sp>
        <p:nvSpPr>
          <p:cNvPr id="30" name="Rectangle 29">
            <a:extLst>
              <a:ext uri="{FF2B5EF4-FFF2-40B4-BE49-F238E27FC236}">
                <a16:creationId xmlns:a16="http://schemas.microsoft.com/office/drawing/2014/main" id="{61951AA0-DD9C-4514-A46F-ABF18C50E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29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0689-8C6A-864C-A250-D9D8CBE06E3F}"/>
              </a:ext>
            </a:extLst>
          </p:cNvPr>
          <p:cNvSpPr>
            <a:spLocks noGrp="1"/>
          </p:cNvSpPr>
          <p:nvPr>
            <p:ph type="title"/>
          </p:nvPr>
        </p:nvSpPr>
        <p:spPr/>
        <p:txBody>
          <a:bodyPr>
            <a:normAutofit/>
          </a:bodyPr>
          <a:lstStyle/>
          <a:p>
            <a:r>
              <a:rPr lang="en-US" dirty="0"/>
              <a:t>Action plans-</a:t>
            </a:r>
            <a:r>
              <a:rPr lang="en-US" sz="1800" dirty="0"/>
              <a:t>Steps you plan on taking to improve results based on assessment data collected and analyzed</a:t>
            </a:r>
            <a:br>
              <a:rPr lang="en-US" dirty="0"/>
            </a:br>
            <a:endParaRPr lang="en-US" dirty="0"/>
          </a:p>
        </p:txBody>
      </p:sp>
      <p:pic>
        <p:nvPicPr>
          <p:cNvPr id="4" name="Picture 3">
            <a:extLst>
              <a:ext uri="{FF2B5EF4-FFF2-40B4-BE49-F238E27FC236}">
                <a16:creationId xmlns:a16="http://schemas.microsoft.com/office/drawing/2014/main" id="{319506E1-196C-F04B-99FD-4435C7635EC3}"/>
              </a:ext>
            </a:extLst>
          </p:cNvPr>
          <p:cNvPicPr>
            <a:picLocks noChangeAspect="1"/>
          </p:cNvPicPr>
          <p:nvPr/>
        </p:nvPicPr>
        <p:blipFill>
          <a:blip r:embed="rId2"/>
          <a:stretch>
            <a:fillRect/>
          </a:stretch>
        </p:blipFill>
        <p:spPr>
          <a:xfrm>
            <a:off x="645103" y="1151554"/>
            <a:ext cx="10534978" cy="5706446"/>
          </a:xfrm>
          <a:prstGeom prst="rect">
            <a:avLst/>
          </a:prstGeom>
        </p:spPr>
      </p:pic>
      <p:sp>
        <p:nvSpPr>
          <p:cNvPr id="5" name="Arrow: Right 10">
            <a:extLst>
              <a:ext uri="{FF2B5EF4-FFF2-40B4-BE49-F238E27FC236}">
                <a16:creationId xmlns:a16="http://schemas.microsoft.com/office/drawing/2014/main" id="{D40D8852-E91E-744D-B032-DE02064BE9FE}"/>
              </a:ext>
            </a:extLst>
          </p:cNvPr>
          <p:cNvSpPr/>
          <p:nvPr/>
        </p:nvSpPr>
        <p:spPr>
          <a:xfrm rot="11940923">
            <a:off x="10458909" y="4146137"/>
            <a:ext cx="871529" cy="427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12">
            <a:extLst>
              <a:ext uri="{FF2B5EF4-FFF2-40B4-BE49-F238E27FC236}">
                <a16:creationId xmlns:a16="http://schemas.microsoft.com/office/drawing/2014/main" id="{359A618D-C7B7-3845-A8F8-7A95E23D647C}"/>
              </a:ext>
            </a:extLst>
          </p:cNvPr>
          <p:cNvSpPr/>
          <p:nvPr/>
        </p:nvSpPr>
        <p:spPr>
          <a:xfrm>
            <a:off x="1202919" y="3159228"/>
            <a:ext cx="9116738" cy="17132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9">
            <a:extLst>
              <a:ext uri="{FF2B5EF4-FFF2-40B4-BE49-F238E27FC236}">
                <a16:creationId xmlns:a16="http://schemas.microsoft.com/office/drawing/2014/main" id="{C0ECA887-2618-8B43-AB6B-DBCB2E4F11A9}"/>
              </a:ext>
            </a:extLst>
          </p:cNvPr>
          <p:cNvSpPr/>
          <p:nvPr/>
        </p:nvSpPr>
        <p:spPr>
          <a:xfrm>
            <a:off x="644768" y="5065064"/>
            <a:ext cx="1040342" cy="427837"/>
          </a:xfrm>
          <a:prstGeom prst="righ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11">
            <a:extLst>
              <a:ext uri="{FF2B5EF4-FFF2-40B4-BE49-F238E27FC236}">
                <a16:creationId xmlns:a16="http://schemas.microsoft.com/office/drawing/2014/main" id="{116449C9-E339-0644-BA61-9E5016D45F28}"/>
              </a:ext>
            </a:extLst>
          </p:cNvPr>
          <p:cNvSpPr/>
          <p:nvPr/>
        </p:nvSpPr>
        <p:spPr>
          <a:xfrm>
            <a:off x="770710" y="5685535"/>
            <a:ext cx="1058606" cy="427836"/>
          </a:xfrm>
          <a:prstGeom prst="righ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6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A06900-EBD7-4433-8270-B7C299248D96}"/>
              </a:ext>
            </a:extLst>
          </p:cNvPr>
          <p:cNvGraphicFramePr>
            <a:graphicFrameLocks noGrp="1"/>
          </p:cNvGraphicFramePr>
          <p:nvPr>
            <p:extLst>
              <p:ext uri="{D42A27DB-BD31-4B8C-83A1-F6EECF244321}">
                <p14:modId xmlns:p14="http://schemas.microsoft.com/office/powerpoint/2010/main" val="3423607744"/>
              </p:ext>
            </p:extLst>
          </p:nvPr>
        </p:nvGraphicFramePr>
        <p:xfrm>
          <a:off x="1175527" y="260338"/>
          <a:ext cx="10033232" cy="6337324"/>
        </p:xfrm>
        <a:graphic>
          <a:graphicData uri="http://schemas.openxmlformats.org/drawingml/2006/table">
            <a:tbl>
              <a:tblPr firstRow="1" firstCol="1" lastRow="1" lastCol="1" bandRow="1" bandCol="1">
                <a:tableStyleId>{FABFCF23-3B69-468F-B69F-88F6DE6A72F2}</a:tableStyleId>
              </a:tblPr>
              <a:tblGrid>
                <a:gridCol w="1593908">
                  <a:extLst>
                    <a:ext uri="{9D8B030D-6E8A-4147-A177-3AD203B41FA5}">
                      <a16:colId xmlns:a16="http://schemas.microsoft.com/office/drawing/2014/main" val="2133578918"/>
                    </a:ext>
                  </a:extLst>
                </a:gridCol>
                <a:gridCol w="2813108">
                  <a:extLst>
                    <a:ext uri="{9D8B030D-6E8A-4147-A177-3AD203B41FA5}">
                      <a16:colId xmlns:a16="http://schemas.microsoft.com/office/drawing/2014/main" val="2756494375"/>
                    </a:ext>
                  </a:extLst>
                </a:gridCol>
                <a:gridCol w="2813108">
                  <a:extLst>
                    <a:ext uri="{9D8B030D-6E8A-4147-A177-3AD203B41FA5}">
                      <a16:colId xmlns:a16="http://schemas.microsoft.com/office/drawing/2014/main" val="495399363"/>
                    </a:ext>
                  </a:extLst>
                </a:gridCol>
                <a:gridCol w="2813108">
                  <a:extLst>
                    <a:ext uri="{9D8B030D-6E8A-4147-A177-3AD203B41FA5}">
                      <a16:colId xmlns:a16="http://schemas.microsoft.com/office/drawing/2014/main" val="3967773408"/>
                    </a:ext>
                  </a:extLst>
                </a:gridCol>
              </a:tblGrid>
              <a:tr h="570669">
                <a:tc gridSpan="4">
                  <a:txBody>
                    <a:bodyPr/>
                    <a:lstStyle/>
                    <a:p>
                      <a:pPr marL="0" marR="0" algn="ctr">
                        <a:lnSpc>
                          <a:spcPct val="107000"/>
                        </a:lnSpc>
                        <a:spcBef>
                          <a:spcPts val="0"/>
                        </a:spcBef>
                        <a:spcAft>
                          <a:spcPts val="0"/>
                        </a:spcAft>
                      </a:pPr>
                      <a:r>
                        <a:rPr lang="en-US" sz="2800" dirty="0">
                          <a:effectLst/>
                        </a:rPr>
                        <a:t>Report Rubric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4252652"/>
                  </a:ext>
                </a:extLst>
              </a:tr>
              <a:tr h="665701">
                <a:tc>
                  <a:txBody>
                    <a:bodyPr/>
                    <a:lstStyle/>
                    <a:p>
                      <a:pPr marL="66675" marR="0">
                        <a:lnSpc>
                          <a:spcPts val="128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Exemplary</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Acceptable</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7310" marR="0" algn="ctr">
                        <a:lnSpc>
                          <a:spcPts val="1280"/>
                        </a:lnSpc>
                        <a:spcBef>
                          <a:spcPts val="0"/>
                        </a:spcBef>
                        <a:spcAft>
                          <a:spcPts val="0"/>
                        </a:spcAft>
                      </a:pPr>
                      <a:r>
                        <a:rPr lang="en-US" sz="1100" dirty="0">
                          <a:effectLst/>
                        </a:rPr>
                        <a:t>Developing</a:t>
                      </a:r>
                    </a:p>
                    <a:p>
                      <a:pPr marL="6731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84950985"/>
                  </a:ext>
                </a:extLst>
              </a:tr>
              <a:tr h="863900">
                <a:tc>
                  <a:txBody>
                    <a:bodyPr/>
                    <a:lstStyle/>
                    <a:p>
                      <a:pPr marL="66675" marR="292100">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concise, and well-organized summary of the percentage of students and the Level of Proficiency achieved is provided.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and organized summary of the percentage of students and the Level of Proficiency achieved is provided</a:t>
                      </a:r>
                      <a:r>
                        <a:rPr lang="en-US" sz="1100" b="0" dirty="0">
                          <a:effectLst/>
                          <a:latin typeface="Calibri" panose="020F0502020204030204" pitchFamily="34" charset="0"/>
                          <a:cs typeface="Times New Roman" panose="02020603050405020304" pitchFamily="18" charset="0"/>
                        </a:rPr>
                        <a:t>.</a:t>
                      </a:r>
                      <a:endParaRPr lang="en-US" sz="1100" b="0" dirty="0">
                        <a:effectLs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The Findings are incomplete OR do not clearly align with the Target. </a:t>
                      </a:r>
                    </a:p>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968702937"/>
                  </a:ext>
                </a:extLst>
              </a:tr>
              <a:tr h="2333770">
                <a:tc>
                  <a:txBody>
                    <a:bodyPr/>
                    <a:lstStyle/>
                    <a:p>
                      <a:pPr marL="66675" marR="292100">
                        <a:lnSpc>
                          <a:spcPct val="107000"/>
                        </a:lnSpc>
                        <a:spcBef>
                          <a:spcPts val="0"/>
                        </a:spcBef>
                        <a:spcAft>
                          <a:spcPts val="0"/>
                        </a:spcAft>
                      </a:pPr>
                      <a:r>
                        <a:rPr lang="en-US" sz="1100" dirty="0">
                          <a:effectLst/>
                        </a:rPr>
                        <a:t>Summary and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includes solid evidence that the Target was met or not met.</a:t>
                      </a:r>
                    </a:p>
                    <a:p>
                      <a:pPr marL="0" marR="0">
                        <a:lnSpc>
                          <a:spcPct val="107000"/>
                        </a:lnSpc>
                        <a:spcBef>
                          <a:spcPts val="0"/>
                        </a:spcBef>
                        <a:spcAft>
                          <a:spcPts val="0"/>
                        </a:spcAft>
                      </a:pPr>
                      <a:r>
                        <a:rPr lang="en-US" sz="1100" b="0" dirty="0">
                          <a:effectLst/>
                        </a:rPr>
                        <a:t>• Analysis of the Findings references supporting documentation.</a:t>
                      </a:r>
                      <a:br>
                        <a:rPr lang="en-US" sz="1100" b="0" dirty="0">
                          <a:effectLst/>
                        </a:rPr>
                      </a:br>
                      <a:r>
                        <a:rPr lang="en-US" sz="1100" b="0" dirty="0">
                          <a:effectLst/>
                        </a:rPr>
                        <a:t>• Elaborates on specific findings used to make program improvements.</a:t>
                      </a:r>
                    </a:p>
                    <a:p>
                      <a:pPr marL="0" marR="0">
                        <a:lnSpc>
                          <a:spcPct val="107000"/>
                        </a:lnSpc>
                        <a:spcBef>
                          <a:spcPts val="0"/>
                        </a:spcBef>
                        <a:spcAft>
                          <a:spcPts val="0"/>
                        </a:spcAft>
                      </a:pPr>
                      <a:r>
                        <a:rPr lang="en-US" sz="1100" b="0" dirty="0">
                          <a:effectLst/>
                        </a:rPr>
                        <a:t>• Makes a clear connection between finding(s) and action plan(s).</a:t>
                      </a:r>
                    </a:p>
                    <a:p>
                      <a:pPr marL="0" marR="0">
                        <a:lnSpc>
                          <a:spcPct val="107000"/>
                        </a:lnSpc>
                        <a:spcBef>
                          <a:spcPts val="0"/>
                        </a:spcBef>
                        <a:spcAft>
                          <a:spcPts val="0"/>
                        </a:spcAft>
                      </a:pPr>
                      <a:r>
                        <a:rPr lang="en-US" sz="1100" b="0" dirty="0">
                          <a:effectLst/>
                        </a:rPr>
                        <a:t>• Provides thorough status update of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address whether the Target was met or not met</a:t>
                      </a:r>
                    </a:p>
                    <a:p>
                      <a:pPr marL="0" marR="0">
                        <a:lnSpc>
                          <a:spcPct val="107000"/>
                        </a:lnSpc>
                        <a:spcBef>
                          <a:spcPts val="0"/>
                        </a:spcBef>
                        <a:spcAft>
                          <a:spcPts val="0"/>
                        </a:spcAft>
                      </a:pPr>
                      <a:r>
                        <a:rPr lang="en-US" sz="1100" b="0" dirty="0">
                          <a:effectLst/>
                        </a:rPr>
                        <a:t>• Identifies finding(s) used to make program improvements.</a:t>
                      </a:r>
                    </a:p>
                    <a:p>
                      <a:pPr marL="0" marR="0">
                        <a:lnSpc>
                          <a:spcPct val="107000"/>
                        </a:lnSpc>
                        <a:spcBef>
                          <a:spcPts val="0"/>
                        </a:spcBef>
                        <a:spcAft>
                          <a:spcPts val="0"/>
                        </a:spcAft>
                      </a:pPr>
                      <a:r>
                        <a:rPr lang="en-US" sz="1100" b="0" dirty="0">
                          <a:effectLst/>
                        </a:rPr>
                        <a:t>• Changes/improvements made to program relate to finding(s).</a:t>
                      </a:r>
                    </a:p>
                    <a:p>
                      <a:pPr marL="0" marR="0">
                        <a:lnSpc>
                          <a:spcPct val="107000"/>
                        </a:lnSpc>
                        <a:spcBef>
                          <a:spcPts val="0"/>
                        </a:spcBef>
                        <a:spcAft>
                          <a:spcPts val="0"/>
                        </a:spcAft>
                      </a:pPr>
                      <a:r>
                        <a:rPr lang="en-US" sz="1100" b="0" dirty="0">
                          <a:effectLst/>
                        </a:rPr>
                        <a:t>• Refers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The Analysis of the Findings is not included OR the Analysis of the Findings is unclear about whether the Target was met or not met.</a:t>
                      </a:r>
                    </a:p>
                    <a:p>
                      <a:pPr marL="0" marR="0">
                        <a:lnSpc>
                          <a:spcPct val="107000"/>
                        </a:lnSpc>
                        <a:spcBef>
                          <a:spcPts val="0"/>
                        </a:spcBef>
                        <a:spcAft>
                          <a:spcPts val="0"/>
                        </a:spcAft>
                      </a:pPr>
                      <a:r>
                        <a:rPr lang="en-US" sz="1100" b="0" dirty="0">
                          <a:effectLst/>
                        </a:rPr>
                        <a:t>• Failure to identify finding(s) used to make program improvements.</a:t>
                      </a:r>
                    </a:p>
                    <a:p>
                      <a:pPr marL="0" marR="0">
                        <a:lnSpc>
                          <a:spcPct val="107000"/>
                        </a:lnSpc>
                        <a:spcBef>
                          <a:spcPts val="0"/>
                        </a:spcBef>
                        <a:spcAft>
                          <a:spcPts val="0"/>
                        </a:spcAft>
                      </a:pPr>
                      <a:r>
                        <a:rPr lang="en-US" sz="1100" b="0" dirty="0">
                          <a:effectLst/>
                        </a:rPr>
                        <a:t>• Does not refer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571589"/>
                  </a:ext>
                </a:extLst>
              </a:tr>
              <a:tr h="1903284">
                <a:tc>
                  <a:txBody>
                    <a:bodyPr/>
                    <a:lstStyle/>
                    <a:p>
                      <a:pPr marL="66675" marR="292100">
                        <a:lnSpc>
                          <a:spcPct val="107000"/>
                        </a:lnSpc>
                        <a:spcBef>
                          <a:spcPts val="0"/>
                        </a:spcBef>
                        <a:spcAft>
                          <a:spcPts val="0"/>
                        </a:spcAft>
                      </a:pPr>
                      <a:r>
                        <a:rPr lang="en-US" sz="1100" dirty="0">
                          <a:effectLst/>
                        </a:rPr>
                        <a:t>Action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Action plans clearly follow from assessment results and directly state which finding(s) was used to develop the plan</a:t>
                      </a:r>
                    </a:p>
                    <a:p>
                      <a:pPr marL="0" marR="0">
                        <a:lnSpc>
                          <a:spcPct val="107000"/>
                        </a:lnSpc>
                        <a:spcBef>
                          <a:spcPts val="0"/>
                        </a:spcBef>
                        <a:spcAft>
                          <a:spcPts val="0"/>
                        </a:spcAft>
                      </a:pPr>
                      <a:r>
                        <a:rPr lang="en-US" sz="1100" b="0" dirty="0">
                          <a:effectLst/>
                        </a:rPr>
                        <a:t>• Identifies an area that needs to be monitored, remediated or enhanced and defines logical next steps</a:t>
                      </a:r>
                    </a:p>
                    <a:p>
                      <a:pPr marL="0" marR="0">
                        <a:lnSpc>
                          <a:spcPct val="107000"/>
                        </a:lnSpc>
                        <a:spcBef>
                          <a:spcPts val="0"/>
                        </a:spcBef>
                        <a:spcAft>
                          <a:spcPts val="0"/>
                        </a:spcAft>
                      </a:pPr>
                      <a:r>
                        <a:rPr lang="en-US" sz="1100" b="0" dirty="0">
                          <a:effectLst/>
                        </a:rPr>
                        <a:t>• Plan is detailed and identifies completion dates &amp; Person(s) responsible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Reflects with sufficient depth on what was learned during the assessment cycle.</a:t>
                      </a:r>
                    </a:p>
                    <a:p>
                      <a:pPr marL="0" marR="0">
                        <a:lnSpc>
                          <a:spcPct val="107000"/>
                        </a:lnSpc>
                        <a:spcBef>
                          <a:spcPts val="0"/>
                        </a:spcBef>
                        <a:spcAft>
                          <a:spcPts val="0"/>
                        </a:spcAft>
                      </a:pPr>
                      <a:r>
                        <a:rPr lang="en-US" sz="1100" b="0" dirty="0">
                          <a:effectLst/>
                        </a:rPr>
                        <a:t>• Actions plans follow from assessment results.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No changes are provided OR changes provided lack thoughtful interpretation or “next steps” for program improvement.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81000785"/>
                  </a:ext>
                </a:extLst>
              </a:tr>
            </a:tbl>
          </a:graphicData>
        </a:graphic>
      </p:graphicFrame>
      <p:sp>
        <p:nvSpPr>
          <p:cNvPr id="2" name="Rounded Rectangle 1">
            <a:extLst>
              <a:ext uri="{FF2B5EF4-FFF2-40B4-BE49-F238E27FC236}">
                <a16:creationId xmlns:a16="http://schemas.microsoft.com/office/drawing/2014/main" id="{6EA9B362-7499-6C44-88BE-23611209E8E2}"/>
              </a:ext>
            </a:extLst>
          </p:cNvPr>
          <p:cNvSpPr/>
          <p:nvPr/>
        </p:nvSpPr>
        <p:spPr>
          <a:xfrm>
            <a:off x="2573152" y="4530472"/>
            <a:ext cx="5774014" cy="1870328"/>
          </a:xfrm>
          <a:prstGeom prst="roundRect">
            <a:avLst/>
          </a:prstGeom>
          <a:noFill/>
          <a:ln w="571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50676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C09B76E9-EC4D-7F43-A3F1-3E867436853A}"/>
              </a:ext>
            </a:extLst>
          </p:cNvPr>
          <p:cNvPicPr>
            <a:picLocks noChangeAspect="1"/>
          </p:cNvPicPr>
          <p:nvPr/>
        </p:nvPicPr>
        <p:blipFill>
          <a:blip r:embed="rId2"/>
          <a:stretch>
            <a:fillRect/>
          </a:stretch>
        </p:blipFill>
        <p:spPr>
          <a:xfrm>
            <a:off x="321564" y="1494564"/>
            <a:ext cx="11548872" cy="3868872"/>
          </a:xfrm>
          <a:prstGeom prst="rect">
            <a:avLst/>
          </a:prstGeom>
        </p:spPr>
      </p:pic>
    </p:spTree>
    <p:extLst>
      <p:ext uri="{BB962C8B-B14F-4D97-AF65-F5344CB8AC3E}">
        <p14:creationId xmlns:p14="http://schemas.microsoft.com/office/powerpoint/2010/main" val="370051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36ED224C-6648-3D40-90D9-BDBBE33E89D1}"/>
              </a:ext>
            </a:extLst>
          </p:cNvPr>
          <p:cNvPicPr>
            <a:picLocks noChangeAspect="1"/>
          </p:cNvPicPr>
          <p:nvPr/>
        </p:nvPicPr>
        <p:blipFill>
          <a:blip r:embed="rId2"/>
          <a:stretch>
            <a:fillRect/>
          </a:stretch>
        </p:blipFill>
        <p:spPr>
          <a:xfrm>
            <a:off x="0" y="1234714"/>
            <a:ext cx="11548872" cy="4388572"/>
          </a:xfrm>
          <a:prstGeom prst="rect">
            <a:avLst/>
          </a:prstGeom>
        </p:spPr>
      </p:pic>
    </p:spTree>
    <p:extLst>
      <p:ext uri="{BB962C8B-B14F-4D97-AF65-F5344CB8AC3E}">
        <p14:creationId xmlns:p14="http://schemas.microsoft.com/office/powerpoint/2010/main" val="1160395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F89E8D22-C353-0844-990B-45792C1A45B4}"/>
              </a:ext>
            </a:extLst>
          </p:cNvPr>
          <p:cNvPicPr>
            <a:picLocks noChangeAspect="1"/>
          </p:cNvPicPr>
          <p:nvPr/>
        </p:nvPicPr>
        <p:blipFill>
          <a:blip r:embed="rId2"/>
          <a:stretch>
            <a:fillRect/>
          </a:stretch>
        </p:blipFill>
        <p:spPr>
          <a:xfrm>
            <a:off x="190935" y="1725541"/>
            <a:ext cx="11951618" cy="3525728"/>
          </a:xfrm>
          <a:prstGeom prst="rect">
            <a:avLst/>
          </a:prstGeom>
        </p:spPr>
      </p:pic>
    </p:spTree>
    <p:extLst>
      <p:ext uri="{BB962C8B-B14F-4D97-AF65-F5344CB8AC3E}">
        <p14:creationId xmlns:p14="http://schemas.microsoft.com/office/powerpoint/2010/main" val="1560065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9">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7" name="Rectangle 41">
            <a:extLst>
              <a:ext uri="{FF2B5EF4-FFF2-40B4-BE49-F238E27FC236}">
                <a16:creationId xmlns:a16="http://schemas.microsoft.com/office/drawing/2014/main" id="{07D0AF04-4ECC-44D9-93BA-F32A480C7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3">
            <a:extLst>
              <a:ext uri="{FF2B5EF4-FFF2-40B4-BE49-F238E27FC236}">
                <a16:creationId xmlns:a16="http://schemas.microsoft.com/office/drawing/2014/main" id="{BA51945D-2210-4FFD-939B-FAB06B9F8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458556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7ECC50-3143-BA49-BC04-650A500E19CB}"/>
              </a:ext>
            </a:extLst>
          </p:cNvPr>
          <p:cNvSpPr>
            <a:spLocks noGrp="1"/>
          </p:cNvSpPr>
          <p:nvPr>
            <p:ph type="title"/>
          </p:nvPr>
        </p:nvSpPr>
        <p:spPr>
          <a:xfrm>
            <a:off x="1202919" y="4674398"/>
            <a:ext cx="9784080" cy="1508760"/>
          </a:xfrm>
        </p:spPr>
        <p:txBody>
          <a:bodyPr vert="horz" lIns="91440" tIns="45720" rIns="91440" bIns="45720" rtlCol="0" anchor="ctr">
            <a:normAutofit/>
          </a:bodyPr>
          <a:lstStyle/>
          <a:p>
            <a:r>
              <a:rPr lang="en-US"/>
              <a:t>Final Reminders</a:t>
            </a:r>
            <a:endParaRPr lang="en-US" dirty="0"/>
          </a:p>
        </p:txBody>
      </p:sp>
      <p:graphicFrame>
        <p:nvGraphicFramePr>
          <p:cNvPr id="49" name="TextBox 3">
            <a:extLst>
              <a:ext uri="{FF2B5EF4-FFF2-40B4-BE49-F238E27FC236}">
                <a16:creationId xmlns:a16="http://schemas.microsoft.com/office/drawing/2014/main" id="{7B019CD2-6689-4678-9823-150B4B74C98D}"/>
              </a:ext>
            </a:extLst>
          </p:cNvPr>
          <p:cNvGraphicFramePr/>
          <p:nvPr>
            <p:extLst>
              <p:ext uri="{D42A27DB-BD31-4B8C-83A1-F6EECF244321}">
                <p14:modId xmlns:p14="http://schemas.microsoft.com/office/powerpoint/2010/main" val="1819258651"/>
              </p:ext>
            </p:extLst>
          </p:nvPr>
        </p:nvGraphicFramePr>
        <p:xfrm>
          <a:off x="1203325" y="643466"/>
          <a:ext cx="9783763" cy="3298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36665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Question marks in a line and one question mark is lit">
            <a:extLst>
              <a:ext uri="{FF2B5EF4-FFF2-40B4-BE49-F238E27FC236}">
                <a16:creationId xmlns:a16="http://schemas.microsoft.com/office/drawing/2014/main" id="{4F22B080-14EB-4BCF-A661-F181594F8D06}"/>
              </a:ext>
            </a:extLst>
          </p:cNvPr>
          <p:cNvPicPr>
            <a:picLocks noChangeAspect="1"/>
          </p:cNvPicPr>
          <p:nvPr/>
        </p:nvPicPr>
        <p:blipFill rotWithShape="1">
          <a:blip r:embed="rId2">
            <a:duotone>
              <a:schemeClr val="bg2">
                <a:shade val="45000"/>
                <a:satMod val="135000"/>
              </a:schemeClr>
              <a:prstClr val="white"/>
            </a:duotone>
            <a:alphaModFix amt="65000"/>
          </a:blip>
          <a:srcRect t="2325" b="13406"/>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FE409147-9C8A-4E37-878B-8EA26E282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7BD15833-66D7-9D45-A11F-80C4871E6121}"/>
              </a:ext>
            </a:extLst>
          </p:cNvPr>
          <p:cNvSpPr>
            <a:spLocks noGrp="1"/>
          </p:cNvSpPr>
          <p:nvPr>
            <p:ph type="ctrTitle"/>
          </p:nvPr>
        </p:nvSpPr>
        <p:spPr>
          <a:xfrm>
            <a:off x="365759" y="2194560"/>
            <a:ext cx="11471565" cy="1739347"/>
          </a:xfrm>
        </p:spPr>
        <p:txBody>
          <a:bodyPr>
            <a:normAutofit/>
          </a:bodyPr>
          <a:lstStyle/>
          <a:p>
            <a:r>
              <a:rPr lang="en-US"/>
              <a:t>Questions? </a:t>
            </a:r>
          </a:p>
        </p:txBody>
      </p:sp>
      <p:sp>
        <p:nvSpPr>
          <p:cNvPr id="3" name="Subtitle 2">
            <a:extLst>
              <a:ext uri="{FF2B5EF4-FFF2-40B4-BE49-F238E27FC236}">
                <a16:creationId xmlns:a16="http://schemas.microsoft.com/office/drawing/2014/main" id="{2548A907-BFDB-514F-B01D-89F36AFB76B6}"/>
              </a:ext>
            </a:extLst>
          </p:cNvPr>
          <p:cNvSpPr>
            <a:spLocks noGrp="1"/>
          </p:cNvSpPr>
          <p:nvPr>
            <p:ph type="subTitle" idx="1"/>
          </p:nvPr>
        </p:nvSpPr>
        <p:spPr>
          <a:xfrm>
            <a:off x="1524000" y="3996250"/>
            <a:ext cx="9144000" cy="1309255"/>
          </a:xfrm>
        </p:spPr>
        <p:txBody>
          <a:bodyPr>
            <a:normAutofit/>
          </a:bodyPr>
          <a:lstStyle/>
          <a:p>
            <a:endParaRPr lang="en-US"/>
          </a:p>
        </p:txBody>
      </p:sp>
    </p:spTree>
    <p:extLst>
      <p:ext uri="{BB962C8B-B14F-4D97-AF65-F5344CB8AC3E}">
        <p14:creationId xmlns:p14="http://schemas.microsoft.com/office/powerpoint/2010/main" val="5533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1D0C7-FFE5-4424-877D-18668878501A}"/>
              </a:ext>
            </a:extLst>
          </p:cNvPr>
          <p:cNvSpPr>
            <a:spLocks noGrp="1"/>
          </p:cNvSpPr>
          <p:nvPr>
            <p:ph type="title"/>
          </p:nvPr>
        </p:nvSpPr>
        <p:spPr/>
        <p:txBody>
          <a:bodyPr/>
          <a:lstStyle/>
          <a:p>
            <a:r>
              <a:rPr lang="en-US" dirty="0"/>
              <a:t>What’s in our report?</a:t>
            </a:r>
          </a:p>
        </p:txBody>
      </p:sp>
      <p:sp>
        <p:nvSpPr>
          <p:cNvPr id="5" name="Content Placeholder 4">
            <a:extLst>
              <a:ext uri="{FF2B5EF4-FFF2-40B4-BE49-F238E27FC236}">
                <a16:creationId xmlns:a16="http://schemas.microsoft.com/office/drawing/2014/main" id="{262E2560-F407-4C49-AE6B-BCF95FD3AB65}"/>
              </a:ext>
            </a:extLst>
          </p:cNvPr>
          <p:cNvSpPr>
            <a:spLocks noGrp="1"/>
          </p:cNvSpPr>
          <p:nvPr>
            <p:ph idx="1"/>
          </p:nvPr>
        </p:nvSpPr>
        <p:spPr/>
        <p:txBody>
          <a:bodyPr>
            <a:normAutofit fontScale="77500" lnSpcReduction="20000"/>
          </a:bodyPr>
          <a:lstStyle/>
          <a:p>
            <a:r>
              <a:rPr lang="en-US" b="1" u="sng" dirty="0"/>
              <a:t>Findings</a:t>
            </a:r>
            <a:r>
              <a:rPr lang="en-US" dirty="0"/>
              <a:t>-brief statement about data collected</a:t>
            </a:r>
            <a:r>
              <a:rPr lang="en-US" i="1" dirty="0"/>
              <a:t> (255 character max in WEAVE)</a:t>
            </a:r>
            <a:endParaRPr lang="en-US" dirty="0"/>
          </a:p>
          <a:p>
            <a:r>
              <a:rPr lang="en-US" b="1" u="sng" dirty="0"/>
              <a:t>Summary/Analysis</a:t>
            </a:r>
            <a:r>
              <a:rPr lang="en-US" dirty="0"/>
              <a:t>- in-depth analysis about what happened in the data and what could have contributed to the results stated above </a:t>
            </a:r>
            <a:r>
              <a:rPr lang="en-US" i="1" dirty="0"/>
              <a:t>(5000 character max in WEAVE)</a:t>
            </a:r>
          </a:p>
          <a:p>
            <a:pPr lvl="1"/>
            <a:r>
              <a:rPr lang="en-US" i="1" dirty="0"/>
              <a:t>*you can do more but I can’t promise it will show up in the reports that weave generates </a:t>
            </a:r>
          </a:p>
          <a:p>
            <a:r>
              <a:rPr lang="en-US" b="1" u="sng" dirty="0"/>
              <a:t>Action Plan</a:t>
            </a:r>
            <a:r>
              <a:rPr lang="en-US" dirty="0"/>
              <a:t>-Steps you plan on taking to improve results based on assessment data collected and analyzed </a:t>
            </a:r>
            <a:r>
              <a:rPr lang="en-US" i="1" dirty="0"/>
              <a:t>(no max in WEAVE)</a:t>
            </a:r>
            <a:endParaRPr lang="en-US" dirty="0"/>
          </a:p>
        </p:txBody>
      </p:sp>
      <p:sp>
        <p:nvSpPr>
          <p:cNvPr id="6" name="Text Placeholder 5">
            <a:extLst>
              <a:ext uri="{FF2B5EF4-FFF2-40B4-BE49-F238E27FC236}">
                <a16:creationId xmlns:a16="http://schemas.microsoft.com/office/drawing/2014/main" id="{49C086FF-C766-4D7A-AE58-1C734745A51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381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B5BAF0-D1DF-4DE2-B32F-7D0032002B1E}"/>
              </a:ext>
            </a:extLst>
          </p:cNvPr>
          <p:cNvPicPr>
            <a:picLocks noChangeAspect="1"/>
          </p:cNvPicPr>
          <p:nvPr/>
        </p:nvPicPr>
        <p:blipFill>
          <a:blip r:embed="rId2"/>
          <a:stretch>
            <a:fillRect/>
          </a:stretch>
        </p:blipFill>
        <p:spPr>
          <a:xfrm>
            <a:off x="-1" y="1667661"/>
            <a:ext cx="9264673" cy="5018365"/>
          </a:xfrm>
          <a:prstGeom prst="rect">
            <a:avLst/>
          </a:prstGeom>
        </p:spPr>
      </p:pic>
      <p:sp>
        <p:nvSpPr>
          <p:cNvPr id="4" name="Title 3">
            <a:extLst>
              <a:ext uri="{FF2B5EF4-FFF2-40B4-BE49-F238E27FC236}">
                <a16:creationId xmlns:a16="http://schemas.microsoft.com/office/drawing/2014/main" id="{B3D1D0C7-FFE5-4424-877D-18668878501A}"/>
              </a:ext>
            </a:extLst>
          </p:cNvPr>
          <p:cNvSpPr>
            <a:spLocks noGrp="1"/>
          </p:cNvSpPr>
          <p:nvPr>
            <p:ph type="title"/>
          </p:nvPr>
        </p:nvSpPr>
        <p:spPr/>
        <p:txBody>
          <a:bodyPr/>
          <a:lstStyle/>
          <a:p>
            <a:r>
              <a:rPr lang="en-US" dirty="0"/>
              <a:t>What’s in our report?</a:t>
            </a:r>
          </a:p>
        </p:txBody>
      </p:sp>
      <p:sp>
        <p:nvSpPr>
          <p:cNvPr id="6" name="Text Placeholder 5">
            <a:extLst>
              <a:ext uri="{FF2B5EF4-FFF2-40B4-BE49-F238E27FC236}">
                <a16:creationId xmlns:a16="http://schemas.microsoft.com/office/drawing/2014/main" id="{49C086FF-C766-4D7A-AE58-1C734745A512}"/>
              </a:ext>
            </a:extLst>
          </p:cNvPr>
          <p:cNvSpPr>
            <a:spLocks noGrp="1"/>
          </p:cNvSpPr>
          <p:nvPr>
            <p:ph type="body" sz="half" idx="2"/>
          </p:nvPr>
        </p:nvSpPr>
        <p:spPr>
          <a:xfrm>
            <a:off x="9266892" y="2322480"/>
            <a:ext cx="2877269" cy="3432319"/>
          </a:xfrm>
        </p:spPr>
        <p:txBody>
          <a:bodyPr>
            <a:normAutofit/>
          </a:bodyPr>
          <a:lstStyle/>
          <a:p>
            <a:r>
              <a:rPr lang="en-US" sz="2400" b="1" u="sng" dirty="0"/>
              <a:t>Findings</a:t>
            </a:r>
            <a:r>
              <a:rPr lang="en-US" sz="2400" dirty="0"/>
              <a:t>-brief statement about data collected</a:t>
            </a:r>
            <a:r>
              <a:rPr lang="en-US" sz="2400" i="1" dirty="0"/>
              <a:t> (255 character max in WEAVE)</a:t>
            </a:r>
            <a:endParaRPr lang="en-US" sz="2400" dirty="0"/>
          </a:p>
          <a:p>
            <a:r>
              <a:rPr lang="en-US" sz="1100" b="1" u="sng" dirty="0"/>
              <a:t>Summary/Analysis</a:t>
            </a:r>
            <a:r>
              <a:rPr lang="en-US" sz="1100" dirty="0"/>
              <a:t>- in-depth analysis about what happened in the data and what could have contributed to the results stated above </a:t>
            </a:r>
            <a:r>
              <a:rPr lang="en-US" sz="1100" i="1" dirty="0"/>
              <a:t>(5000 character max in WEAVE)</a:t>
            </a:r>
          </a:p>
          <a:p>
            <a:r>
              <a:rPr lang="en-US" sz="1100" b="1" u="sng" dirty="0"/>
              <a:t>Action Plan</a:t>
            </a:r>
            <a:r>
              <a:rPr lang="en-US" sz="1100" dirty="0"/>
              <a:t>-Steps you plan on taking to improve results based on assessment data collected and analyzed </a:t>
            </a:r>
            <a:r>
              <a:rPr lang="en-US" sz="1100" i="1" dirty="0"/>
              <a:t>(no max in WEAVE)</a:t>
            </a:r>
            <a:endParaRPr lang="en-US" sz="1100" dirty="0"/>
          </a:p>
          <a:p>
            <a:endParaRPr lang="en-US" dirty="0"/>
          </a:p>
        </p:txBody>
      </p:sp>
      <p:sp>
        <p:nvSpPr>
          <p:cNvPr id="8" name="Content Placeholder 7">
            <a:extLst>
              <a:ext uri="{FF2B5EF4-FFF2-40B4-BE49-F238E27FC236}">
                <a16:creationId xmlns:a16="http://schemas.microsoft.com/office/drawing/2014/main" id="{C39E2A21-72AF-4DD5-B54E-881A7DED96FE}"/>
              </a:ext>
            </a:extLst>
          </p:cNvPr>
          <p:cNvSpPr>
            <a:spLocks noGrp="1"/>
          </p:cNvSpPr>
          <p:nvPr>
            <p:ph idx="1"/>
          </p:nvPr>
        </p:nvSpPr>
        <p:spPr/>
        <p:txBody>
          <a:bodyPr/>
          <a:lstStyle/>
          <a:p>
            <a:endParaRPr lang="en-US" dirty="0"/>
          </a:p>
        </p:txBody>
      </p:sp>
      <p:sp>
        <p:nvSpPr>
          <p:cNvPr id="9" name="Arrow: Right 8">
            <a:extLst>
              <a:ext uri="{FF2B5EF4-FFF2-40B4-BE49-F238E27FC236}">
                <a16:creationId xmlns:a16="http://schemas.microsoft.com/office/drawing/2014/main" id="{FAF7C37D-4A51-411D-B34A-D6B50F5ECE08}"/>
              </a:ext>
            </a:extLst>
          </p:cNvPr>
          <p:cNvSpPr/>
          <p:nvPr/>
        </p:nvSpPr>
        <p:spPr>
          <a:xfrm>
            <a:off x="165663" y="5326961"/>
            <a:ext cx="1040235" cy="427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7D10CB2-C930-49CD-8F9A-E5A4481CD294}"/>
              </a:ext>
            </a:extLst>
          </p:cNvPr>
          <p:cNvSpPr/>
          <p:nvPr/>
        </p:nvSpPr>
        <p:spPr>
          <a:xfrm rot="10800000">
            <a:off x="7406085" y="5326961"/>
            <a:ext cx="1040235" cy="427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3FA1BDE-DC65-4900-A784-F40E02C58DBF}"/>
              </a:ext>
            </a:extLst>
          </p:cNvPr>
          <p:cNvSpPr/>
          <p:nvPr/>
        </p:nvSpPr>
        <p:spPr>
          <a:xfrm>
            <a:off x="1278495" y="4840448"/>
            <a:ext cx="5949275" cy="15184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58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5631A-0DCF-453D-830D-9519779EF9BF}"/>
              </a:ext>
            </a:extLst>
          </p:cNvPr>
          <p:cNvPicPr>
            <a:picLocks noChangeAspect="1"/>
          </p:cNvPicPr>
          <p:nvPr/>
        </p:nvPicPr>
        <p:blipFill>
          <a:blip r:embed="rId2"/>
          <a:stretch>
            <a:fillRect/>
          </a:stretch>
        </p:blipFill>
        <p:spPr>
          <a:xfrm>
            <a:off x="0" y="1792936"/>
            <a:ext cx="9264672" cy="5018364"/>
          </a:xfrm>
          <a:prstGeom prst="rect">
            <a:avLst/>
          </a:prstGeom>
        </p:spPr>
      </p:pic>
      <p:sp>
        <p:nvSpPr>
          <p:cNvPr id="4" name="Title 3">
            <a:extLst>
              <a:ext uri="{FF2B5EF4-FFF2-40B4-BE49-F238E27FC236}">
                <a16:creationId xmlns:a16="http://schemas.microsoft.com/office/drawing/2014/main" id="{B3D1D0C7-FFE5-4424-877D-18668878501A}"/>
              </a:ext>
            </a:extLst>
          </p:cNvPr>
          <p:cNvSpPr>
            <a:spLocks noGrp="1"/>
          </p:cNvSpPr>
          <p:nvPr>
            <p:ph type="title"/>
          </p:nvPr>
        </p:nvSpPr>
        <p:spPr/>
        <p:txBody>
          <a:bodyPr/>
          <a:lstStyle/>
          <a:p>
            <a:r>
              <a:rPr lang="en-US" dirty="0"/>
              <a:t>What’s in our report?</a:t>
            </a:r>
          </a:p>
        </p:txBody>
      </p:sp>
      <p:sp>
        <p:nvSpPr>
          <p:cNvPr id="6" name="Text Placeholder 5">
            <a:extLst>
              <a:ext uri="{FF2B5EF4-FFF2-40B4-BE49-F238E27FC236}">
                <a16:creationId xmlns:a16="http://schemas.microsoft.com/office/drawing/2014/main" id="{49C086FF-C766-4D7A-AE58-1C734745A512}"/>
              </a:ext>
            </a:extLst>
          </p:cNvPr>
          <p:cNvSpPr>
            <a:spLocks noGrp="1"/>
          </p:cNvSpPr>
          <p:nvPr>
            <p:ph type="body" sz="half" idx="2"/>
          </p:nvPr>
        </p:nvSpPr>
        <p:spPr>
          <a:xfrm>
            <a:off x="9266892" y="2322480"/>
            <a:ext cx="2877269" cy="3432319"/>
          </a:xfrm>
        </p:spPr>
        <p:txBody>
          <a:bodyPr>
            <a:normAutofit/>
          </a:bodyPr>
          <a:lstStyle/>
          <a:p>
            <a:r>
              <a:rPr lang="en-US" sz="1100" b="1" u="sng" dirty="0"/>
              <a:t>Findings</a:t>
            </a:r>
            <a:r>
              <a:rPr lang="en-US" sz="1100" dirty="0"/>
              <a:t>-brief statement about data collected</a:t>
            </a:r>
            <a:r>
              <a:rPr lang="en-US" sz="1100" i="1" dirty="0"/>
              <a:t> (255 character max in WEAVE)</a:t>
            </a:r>
            <a:endParaRPr lang="en-US" sz="1100" dirty="0"/>
          </a:p>
          <a:p>
            <a:r>
              <a:rPr lang="en-US" b="1" u="sng" dirty="0"/>
              <a:t>Summary/Analysis</a:t>
            </a:r>
            <a:r>
              <a:rPr lang="en-US" dirty="0"/>
              <a:t>- in-depth analysis about what happened in the data and what could have contributed to the results stated above </a:t>
            </a:r>
            <a:r>
              <a:rPr lang="en-US" i="1" dirty="0"/>
              <a:t>(5000 character max in WEAVE)</a:t>
            </a:r>
          </a:p>
          <a:p>
            <a:r>
              <a:rPr lang="en-US" sz="1100" b="1" u="sng" dirty="0"/>
              <a:t>Action Plan</a:t>
            </a:r>
            <a:r>
              <a:rPr lang="en-US" sz="1100" dirty="0"/>
              <a:t>-Steps you plan on taking to improve results based on assessment data collected and analyzed </a:t>
            </a:r>
            <a:r>
              <a:rPr lang="en-US" sz="1100" i="1" dirty="0"/>
              <a:t>(no max in WEAVE)</a:t>
            </a:r>
            <a:endParaRPr lang="en-US" sz="1100" dirty="0"/>
          </a:p>
          <a:p>
            <a:endParaRPr lang="en-US" dirty="0"/>
          </a:p>
        </p:txBody>
      </p:sp>
      <p:sp>
        <p:nvSpPr>
          <p:cNvPr id="8" name="Content Placeholder 7">
            <a:extLst>
              <a:ext uri="{FF2B5EF4-FFF2-40B4-BE49-F238E27FC236}">
                <a16:creationId xmlns:a16="http://schemas.microsoft.com/office/drawing/2014/main" id="{C39E2A21-72AF-4DD5-B54E-881A7DED96FE}"/>
              </a:ext>
            </a:extLst>
          </p:cNvPr>
          <p:cNvSpPr>
            <a:spLocks noGrp="1"/>
          </p:cNvSpPr>
          <p:nvPr>
            <p:ph idx="1"/>
          </p:nvPr>
        </p:nvSpPr>
        <p:spPr/>
        <p:txBody>
          <a:bodyPr/>
          <a:lstStyle/>
          <a:p>
            <a:endParaRPr lang="en-US" dirty="0"/>
          </a:p>
        </p:txBody>
      </p:sp>
      <p:sp>
        <p:nvSpPr>
          <p:cNvPr id="9" name="Arrow: Right 8">
            <a:extLst>
              <a:ext uri="{FF2B5EF4-FFF2-40B4-BE49-F238E27FC236}">
                <a16:creationId xmlns:a16="http://schemas.microsoft.com/office/drawing/2014/main" id="{FAF7C37D-4A51-411D-B34A-D6B50F5ECE08}"/>
              </a:ext>
            </a:extLst>
          </p:cNvPr>
          <p:cNvSpPr/>
          <p:nvPr/>
        </p:nvSpPr>
        <p:spPr>
          <a:xfrm>
            <a:off x="79298" y="4504840"/>
            <a:ext cx="1040235" cy="427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7D10CB2-C930-49CD-8F9A-E5A4481CD294}"/>
              </a:ext>
            </a:extLst>
          </p:cNvPr>
          <p:cNvSpPr/>
          <p:nvPr/>
        </p:nvSpPr>
        <p:spPr>
          <a:xfrm rot="10800000">
            <a:off x="7778962" y="4628789"/>
            <a:ext cx="1040235" cy="427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3FA1BDE-DC65-4900-A784-F40E02C58DBF}"/>
              </a:ext>
            </a:extLst>
          </p:cNvPr>
          <p:cNvSpPr/>
          <p:nvPr/>
        </p:nvSpPr>
        <p:spPr>
          <a:xfrm>
            <a:off x="1202919" y="3959604"/>
            <a:ext cx="6246505" cy="27180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50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D2800B-7258-4416-94ED-6AC0A4C09358}"/>
              </a:ext>
            </a:extLst>
          </p:cNvPr>
          <p:cNvPicPr>
            <a:picLocks noChangeAspect="1"/>
          </p:cNvPicPr>
          <p:nvPr/>
        </p:nvPicPr>
        <p:blipFill>
          <a:blip r:embed="rId2"/>
          <a:stretch>
            <a:fillRect/>
          </a:stretch>
        </p:blipFill>
        <p:spPr>
          <a:xfrm>
            <a:off x="47839" y="1810081"/>
            <a:ext cx="9264672" cy="5018364"/>
          </a:xfrm>
          <a:prstGeom prst="rect">
            <a:avLst/>
          </a:prstGeom>
        </p:spPr>
      </p:pic>
      <p:sp>
        <p:nvSpPr>
          <p:cNvPr id="4" name="Title 3">
            <a:extLst>
              <a:ext uri="{FF2B5EF4-FFF2-40B4-BE49-F238E27FC236}">
                <a16:creationId xmlns:a16="http://schemas.microsoft.com/office/drawing/2014/main" id="{B3D1D0C7-FFE5-4424-877D-18668878501A}"/>
              </a:ext>
            </a:extLst>
          </p:cNvPr>
          <p:cNvSpPr>
            <a:spLocks noGrp="1"/>
          </p:cNvSpPr>
          <p:nvPr>
            <p:ph type="title"/>
          </p:nvPr>
        </p:nvSpPr>
        <p:spPr/>
        <p:txBody>
          <a:bodyPr/>
          <a:lstStyle/>
          <a:p>
            <a:r>
              <a:rPr lang="en-US" dirty="0"/>
              <a:t>What’s in our report?</a:t>
            </a:r>
          </a:p>
        </p:txBody>
      </p:sp>
      <p:sp>
        <p:nvSpPr>
          <p:cNvPr id="6" name="Text Placeholder 5">
            <a:extLst>
              <a:ext uri="{FF2B5EF4-FFF2-40B4-BE49-F238E27FC236}">
                <a16:creationId xmlns:a16="http://schemas.microsoft.com/office/drawing/2014/main" id="{49C086FF-C766-4D7A-AE58-1C734745A512}"/>
              </a:ext>
            </a:extLst>
          </p:cNvPr>
          <p:cNvSpPr>
            <a:spLocks noGrp="1"/>
          </p:cNvSpPr>
          <p:nvPr>
            <p:ph type="body" sz="half" idx="2"/>
          </p:nvPr>
        </p:nvSpPr>
        <p:spPr>
          <a:xfrm>
            <a:off x="9266892" y="2322480"/>
            <a:ext cx="2877269" cy="3432319"/>
          </a:xfrm>
        </p:spPr>
        <p:txBody>
          <a:bodyPr>
            <a:normAutofit fontScale="92500" lnSpcReduction="10000"/>
          </a:bodyPr>
          <a:lstStyle/>
          <a:p>
            <a:r>
              <a:rPr lang="en-US" sz="1100" b="1" u="sng" dirty="0"/>
              <a:t>Findings</a:t>
            </a:r>
            <a:r>
              <a:rPr lang="en-US" sz="1100" dirty="0"/>
              <a:t>-brief statement about data collected</a:t>
            </a:r>
            <a:r>
              <a:rPr lang="en-US" sz="1100" i="1" dirty="0"/>
              <a:t> (255 character max in WEAVE)</a:t>
            </a:r>
            <a:endParaRPr lang="en-US" sz="1100" dirty="0"/>
          </a:p>
          <a:p>
            <a:r>
              <a:rPr lang="en-US" sz="1100" b="1" u="sng" dirty="0"/>
              <a:t>Summary/Analysis</a:t>
            </a:r>
            <a:r>
              <a:rPr lang="en-US" sz="1100" dirty="0"/>
              <a:t>- in-depth analysis about what happened in the data and what could have contributed to the results stated above </a:t>
            </a:r>
            <a:r>
              <a:rPr lang="en-US" sz="1100" i="1" dirty="0"/>
              <a:t>(5000 character max in WEAVE)</a:t>
            </a:r>
          </a:p>
          <a:p>
            <a:r>
              <a:rPr lang="en-US" sz="2600" b="1" u="sng" dirty="0"/>
              <a:t>Action Plan</a:t>
            </a:r>
            <a:r>
              <a:rPr lang="en-US" sz="2600" dirty="0"/>
              <a:t>-Steps you plan on taking to improve results based on assessment data collected and analyzed </a:t>
            </a:r>
            <a:r>
              <a:rPr lang="en-US" sz="2600" i="1" dirty="0"/>
              <a:t>(no max in WEAVE)</a:t>
            </a:r>
            <a:endParaRPr lang="en-US" sz="2600" dirty="0"/>
          </a:p>
          <a:p>
            <a:endParaRPr lang="en-US" dirty="0"/>
          </a:p>
        </p:txBody>
      </p:sp>
      <p:sp>
        <p:nvSpPr>
          <p:cNvPr id="8" name="Content Placeholder 7">
            <a:extLst>
              <a:ext uri="{FF2B5EF4-FFF2-40B4-BE49-F238E27FC236}">
                <a16:creationId xmlns:a16="http://schemas.microsoft.com/office/drawing/2014/main" id="{C39E2A21-72AF-4DD5-B54E-881A7DED96FE}"/>
              </a:ext>
            </a:extLst>
          </p:cNvPr>
          <p:cNvSpPr>
            <a:spLocks noGrp="1"/>
          </p:cNvSpPr>
          <p:nvPr>
            <p:ph idx="1"/>
          </p:nvPr>
        </p:nvSpPr>
        <p:spPr/>
        <p:txBody>
          <a:bodyPr/>
          <a:lstStyle/>
          <a:p>
            <a:endParaRPr lang="en-US" dirty="0"/>
          </a:p>
        </p:txBody>
      </p:sp>
      <p:sp>
        <p:nvSpPr>
          <p:cNvPr id="11" name="Arrow: Right 10">
            <a:extLst>
              <a:ext uri="{FF2B5EF4-FFF2-40B4-BE49-F238E27FC236}">
                <a16:creationId xmlns:a16="http://schemas.microsoft.com/office/drawing/2014/main" id="{37D10CB2-C930-49CD-8F9A-E5A4481CD294}"/>
              </a:ext>
            </a:extLst>
          </p:cNvPr>
          <p:cNvSpPr/>
          <p:nvPr/>
        </p:nvSpPr>
        <p:spPr>
          <a:xfrm rot="11940923">
            <a:off x="8182151" y="4971433"/>
            <a:ext cx="871529" cy="4278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3FA1BDE-DC65-4900-A784-F40E02C58DBF}"/>
              </a:ext>
            </a:extLst>
          </p:cNvPr>
          <p:cNvSpPr/>
          <p:nvPr/>
        </p:nvSpPr>
        <p:spPr>
          <a:xfrm>
            <a:off x="506772" y="3591232"/>
            <a:ext cx="1233182" cy="4278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6513E91-DC7D-4531-9788-EED0EDF50B6A}"/>
              </a:ext>
            </a:extLst>
          </p:cNvPr>
          <p:cNvSpPr/>
          <p:nvPr/>
        </p:nvSpPr>
        <p:spPr>
          <a:xfrm>
            <a:off x="249139" y="5262185"/>
            <a:ext cx="709735" cy="314936"/>
          </a:xfrm>
          <a:prstGeom prst="righ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C01893D-582D-431A-B3B9-98E095107594}"/>
              </a:ext>
            </a:extLst>
          </p:cNvPr>
          <p:cNvSpPr/>
          <p:nvPr/>
        </p:nvSpPr>
        <p:spPr>
          <a:xfrm>
            <a:off x="393346" y="5722062"/>
            <a:ext cx="565528" cy="314936"/>
          </a:xfrm>
          <a:prstGeom prst="rightArrow">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86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A06900-EBD7-4433-8270-B7C299248D96}"/>
              </a:ext>
            </a:extLst>
          </p:cNvPr>
          <p:cNvGraphicFramePr>
            <a:graphicFrameLocks noGrp="1"/>
          </p:cNvGraphicFramePr>
          <p:nvPr>
            <p:extLst>
              <p:ext uri="{D42A27DB-BD31-4B8C-83A1-F6EECF244321}">
                <p14:modId xmlns:p14="http://schemas.microsoft.com/office/powerpoint/2010/main" val="3570324039"/>
              </p:ext>
            </p:extLst>
          </p:nvPr>
        </p:nvGraphicFramePr>
        <p:xfrm>
          <a:off x="914400" y="260338"/>
          <a:ext cx="10033232" cy="6337324"/>
        </p:xfrm>
        <a:graphic>
          <a:graphicData uri="http://schemas.openxmlformats.org/drawingml/2006/table">
            <a:tbl>
              <a:tblPr firstRow="1" firstCol="1" lastRow="1" lastCol="1" bandRow="1" bandCol="1">
                <a:tableStyleId>{FABFCF23-3B69-468F-B69F-88F6DE6A72F2}</a:tableStyleId>
              </a:tblPr>
              <a:tblGrid>
                <a:gridCol w="1593908">
                  <a:extLst>
                    <a:ext uri="{9D8B030D-6E8A-4147-A177-3AD203B41FA5}">
                      <a16:colId xmlns:a16="http://schemas.microsoft.com/office/drawing/2014/main" val="2133578918"/>
                    </a:ext>
                  </a:extLst>
                </a:gridCol>
                <a:gridCol w="2813108">
                  <a:extLst>
                    <a:ext uri="{9D8B030D-6E8A-4147-A177-3AD203B41FA5}">
                      <a16:colId xmlns:a16="http://schemas.microsoft.com/office/drawing/2014/main" val="2756494375"/>
                    </a:ext>
                  </a:extLst>
                </a:gridCol>
                <a:gridCol w="2813108">
                  <a:extLst>
                    <a:ext uri="{9D8B030D-6E8A-4147-A177-3AD203B41FA5}">
                      <a16:colId xmlns:a16="http://schemas.microsoft.com/office/drawing/2014/main" val="495399363"/>
                    </a:ext>
                  </a:extLst>
                </a:gridCol>
                <a:gridCol w="2813108">
                  <a:extLst>
                    <a:ext uri="{9D8B030D-6E8A-4147-A177-3AD203B41FA5}">
                      <a16:colId xmlns:a16="http://schemas.microsoft.com/office/drawing/2014/main" val="3967773408"/>
                    </a:ext>
                  </a:extLst>
                </a:gridCol>
              </a:tblGrid>
              <a:tr h="570669">
                <a:tc gridSpan="4">
                  <a:txBody>
                    <a:bodyPr/>
                    <a:lstStyle/>
                    <a:p>
                      <a:pPr marL="0" marR="0" algn="ctr">
                        <a:lnSpc>
                          <a:spcPct val="107000"/>
                        </a:lnSpc>
                        <a:spcBef>
                          <a:spcPts val="0"/>
                        </a:spcBef>
                        <a:spcAft>
                          <a:spcPts val="0"/>
                        </a:spcAft>
                      </a:pPr>
                      <a:r>
                        <a:rPr lang="en-US" sz="2800" dirty="0">
                          <a:effectLst/>
                        </a:rPr>
                        <a:t>Report Rubric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4252652"/>
                  </a:ext>
                </a:extLst>
              </a:tr>
              <a:tr h="665701">
                <a:tc>
                  <a:txBody>
                    <a:bodyPr/>
                    <a:lstStyle/>
                    <a:p>
                      <a:pPr marL="66675" marR="0">
                        <a:lnSpc>
                          <a:spcPts val="128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Exemplary</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Acceptable</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7310" marR="0" algn="ctr">
                        <a:lnSpc>
                          <a:spcPts val="1280"/>
                        </a:lnSpc>
                        <a:spcBef>
                          <a:spcPts val="0"/>
                        </a:spcBef>
                        <a:spcAft>
                          <a:spcPts val="0"/>
                        </a:spcAft>
                      </a:pPr>
                      <a:r>
                        <a:rPr lang="en-US" sz="1100" dirty="0">
                          <a:effectLst/>
                        </a:rPr>
                        <a:t>Developing</a:t>
                      </a:r>
                    </a:p>
                    <a:p>
                      <a:pPr marL="6731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84950985"/>
                  </a:ext>
                </a:extLst>
              </a:tr>
              <a:tr h="863900">
                <a:tc>
                  <a:txBody>
                    <a:bodyPr/>
                    <a:lstStyle/>
                    <a:p>
                      <a:pPr marL="66675" marR="292100">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concise, and well-organized summary of the percentage of students and the Level of Proficiency achieved is provided.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and organized summary of the percentage of students and the Level of Proficiency achieved is provided</a:t>
                      </a:r>
                      <a:r>
                        <a:rPr lang="en-US" sz="1100" b="0" dirty="0">
                          <a:effectLst/>
                          <a:latin typeface="Calibri" panose="020F0502020204030204" pitchFamily="34" charset="0"/>
                          <a:cs typeface="Times New Roman" panose="02020603050405020304" pitchFamily="18" charset="0"/>
                        </a:rPr>
                        <a:t>.</a:t>
                      </a:r>
                      <a:endParaRPr lang="en-US" sz="1100" b="0" dirty="0">
                        <a:effectLs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The Findings are incomplete OR do not clearly align with the Target. </a:t>
                      </a:r>
                    </a:p>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968702937"/>
                  </a:ext>
                </a:extLst>
              </a:tr>
              <a:tr h="2333770">
                <a:tc>
                  <a:txBody>
                    <a:bodyPr/>
                    <a:lstStyle/>
                    <a:p>
                      <a:pPr marL="66675" marR="292100">
                        <a:lnSpc>
                          <a:spcPct val="107000"/>
                        </a:lnSpc>
                        <a:spcBef>
                          <a:spcPts val="0"/>
                        </a:spcBef>
                        <a:spcAft>
                          <a:spcPts val="0"/>
                        </a:spcAft>
                      </a:pPr>
                      <a:r>
                        <a:rPr lang="en-US" sz="1100" dirty="0">
                          <a:effectLst/>
                        </a:rPr>
                        <a:t>Summary and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includes solid evidence that the Target was met or not met.</a:t>
                      </a:r>
                    </a:p>
                    <a:p>
                      <a:pPr marL="0" marR="0">
                        <a:lnSpc>
                          <a:spcPct val="107000"/>
                        </a:lnSpc>
                        <a:spcBef>
                          <a:spcPts val="0"/>
                        </a:spcBef>
                        <a:spcAft>
                          <a:spcPts val="0"/>
                        </a:spcAft>
                      </a:pPr>
                      <a:r>
                        <a:rPr lang="en-US" sz="1100" b="0" dirty="0">
                          <a:effectLst/>
                        </a:rPr>
                        <a:t>• Analysis of the Findings references supporting documentation.</a:t>
                      </a:r>
                      <a:br>
                        <a:rPr lang="en-US" sz="1100" b="0" dirty="0">
                          <a:effectLst/>
                        </a:rPr>
                      </a:br>
                      <a:r>
                        <a:rPr lang="en-US" sz="1100" b="0" dirty="0">
                          <a:effectLst/>
                        </a:rPr>
                        <a:t>• Elaborates on specific findings used to make program improvements.</a:t>
                      </a:r>
                    </a:p>
                    <a:p>
                      <a:pPr marL="0" marR="0">
                        <a:lnSpc>
                          <a:spcPct val="107000"/>
                        </a:lnSpc>
                        <a:spcBef>
                          <a:spcPts val="0"/>
                        </a:spcBef>
                        <a:spcAft>
                          <a:spcPts val="0"/>
                        </a:spcAft>
                      </a:pPr>
                      <a:r>
                        <a:rPr lang="en-US" sz="1100" b="0" dirty="0">
                          <a:effectLst/>
                        </a:rPr>
                        <a:t>• Makes a clear connection between finding(s) and action plan(s).</a:t>
                      </a:r>
                    </a:p>
                    <a:p>
                      <a:pPr marL="0" marR="0">
                        <a:lnSpc>
                          <a:spcPct val="107000"/>
                        </a:lnSpc>
                        <a:spcBef>
                          <a:spcPts val="0"/>
                        </a:spcBef>
                        <a:spcAft>
                          <a:spcPts val="0"/>
                        </a:spcAft>
                      </a:pPr>
                      <a:r>
                        <a:rPr lang="en-US" sz="1100" b="0" dirty="0">
                          <a:effectLst/>
                        </a:rPr>
                        <a:t>• Provides thorough status update of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address whether the Target was met or not met</a:t>
                      </a:r>
                    </a:p>
                    <a:p>
                      <a:pPr marL="0" marR="0">
                        <a:lnSpc>
                          <a:spcPct val="107000"/>
                        </a:lnSpc>
                        <a:spcBef>
                          <a:spcPts val="0"/>
                        </a:spcBef>
                        <a:spcAft>
                          <a:spcPts val="0"/>
                        </a:spcAft>
                      </a:pPr>
                      <a:r>
                        <a:rPr lang="en-US" sz="1100" b="0" dirty="0">
                          <a:effectLst/>
                        </a:rPr>
                        <a:t>• Identifies finding(s) used to make program improvements.</a:t>
                      </a:r>
                    </a:p>
                    <a:p>
                      <a:pPr marL="0" marR="0">
                        <a:lnSpc>
                          <a:spcPct val="107000"/>
                        </a:lnSpc>
                        <a:spcBef>
                          <a:spcPts val="0"/>
                        </a:spcBef>
                        <a:spcAft>
                          <a:spcPts val="0"/>
                        </a:spcAft>
                      </a:pPr>
                      <a:r>
                        <a:rPr lang="en-US" sz="1100" b="0" dirty="0">
                          <a:effectLst/>
                        </a:rPr>
                        <a:t>• Changes/improvements made to program relate to finding(s).</a:t>
                      </a:r>
                    </a:p>
                    <a:p>
                      <a:pPr marL="0" marR="0">
                        <a:lnSpc>
                          <a:spcPct val="107000"/>
                        </a:lnSpc>
                        <a:spcBef>
                          <a:spcPts val="0"/>
                        </a:spcBef>
                        <a:spcAft>
                          <a:spcPts val="0"/>
                        </a:spcAft>
                      </a:pPr>
                      <a:r>
                        <a:rPr lang="en-US" sz="1100" b="0" dirty="0">
                          <a:effectLst/>
                        </a:rPr>
                        <a:t>• Refers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The Analysis of the Findings is not included OR the Analysis of the Findings is unclear about whether the Target was met or not met.</a:t>
                      </a:r>
                    </a:p>
                    <a:p>
                      <a:pPr marL="0" marR="0">
                        <a:lnSpc>
                          <a:spcPct val="107000"/>
                        </a:lnSpc>
                        <a:spcBef>
                          <a:spcPts val="0"/>
                        </a:spcBef>
                        <a:spcAft>
                          <a:spcPts val="0"/>
                        </a:spcAft>
                      </a:pPr>
                      <a:r>
                        <a:rPr lang="en-US" sz="1100" b="0" dirty="0">
                          <a:effectLst/>
                        </a:rPr>
                        <a:t>• Failure to identify finding(s) used to make program improvements.</a:t>
                      </a:r>
                    </a:p>
                    <a:p>
                      <a:pPr marL="0" marR="0">
                        <a:lnSpc>
                          <a:spcPct val="107000"/>
                        </a:lnSpc>
                        <a:spcBef>
                          <a:spcPts val="0"/>
                        </a:spcBef>
                        <a:spcAft>
                          <a:spcPts val="0"/>
                        </a:spcAft>
                      </a:pPr>
                      <a:r>
                        <a:rPr lang="en-US" sz="1100" b="0" dirty="0">
                          <a:effectLst/>
                        </a:rPr>
                        <a:t>• Does not refer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571589"/>
                  </a:ext>
                </a:extLst>
              </a:tr>
              <a:tr h="1903284">
                <a:tc>
                  <a:txBody>
                    <a:bodyPr/>
                    <a:lstStyle/>
                    <a:p>
                      <a:pPr marL="66675" marR="292100">
                        <a:lnSpc>
                          <a:spcPct val="107000"/>
                        </a:lnSpc>
                        <a:spcBef>
                          <a:spcPts val="0"/>
                        </a:spcBef>
                        <a:spcAft>
                          <a:spcPts val="0"/>
                        </a:spcAft>
                      </a:pPr>
                      <a:r>
                        <a:rPr lang="en-US" sz="1100" dirty="0">
                          <a:effectLst/>
                        </a:rPr>
                        <a:t>Action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Action plans clearly follow from assessment results and directly state which finding(s) was used to develop the plan</a:t>
                      </a:r>
                    </a:p>
                    <a:p>
                      <a:pPr marL="0" marR="0">
                        <a:lnSpc>
                          <a:spcPct val="107000"/>
                        </a:lnSpc>
                        <a:spcBef>
                          <a:spcPts val="0"/>
                        </a:spcBef>
                        <a:spcAft>
                          <a:spcPts val="0"/>
                        </a:spcAft>
                      </a:pPr>
                      <a:r>
                        <a:rPr lang="en-US" sz="1100" b="0" dirty="0">
                          <a:effectLst/>
                        </a:rPr>
                        <a:t>• Identifies an area that needs to be monitored, remediated or enhanced and defines logical next steps</a:t>
                      </a:r>
                    </a:p>
                    <a:p>
                      <a:pPr marL="0" marR="0">
                        <a:lnSpc>
                          <a:spcPct val="107000"/>
                        </a:lnSpc>
                        <a:spcBef>
                          <a:spcPts val="0"/>
                        </a:spcBef>
                        <a:spcAft>
                          <a:spcPts val="0"/>
                        </a:spcAft>
                      </a:pPr>
                      <a:r>
                        <a:rPr lang="en-US" sz="1100" b="0" dirty="0">
                          <a:effectLst/>
                        </a:rPr>
                        <a:t>• Plan is detailed and identifies completion dates &amp; Person(s) responsible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Reflects with sufficient depth on what was learned during the assessment cycle.</a:t>
                      </a:r>
                    </a:p>
                    <a:p>
                      <a:pPr marL="0" marR="0">
                        <a:lnSpc>
                          <a:spcPct val="107000"/>
                        </a:lnSpc>
                        <a:spcBef>
                          <a:spcPts val="0"/>
                        </a:spcBef>
                        <a:spcAft>
                          <a:spcPts val="0"/>
                        </a:spcAft>
                      </a:pPr>
                      <a:r>
                        <a:rPr lang="en-US" sz="1100" b="0" dirty="0">
                          <a:effectLst/>
                        </a:rPr>
                        <a:t>• Actions plans follow from assessment results.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No changes are provided OR changes provided lack thoughtful interpretation or “next steps” for program improvement.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81000785"/>
                  </a:ext>
                </a:extLst>
              </a:tr>
            </a:tbl>
          </a:graphicData>
        </a:graphic>
      </p:graphicFrame>
      <p:sp>
        <p:nvSpPr>
          <p:cNvPr id="6" name="Oval 5">
            <a:extLst>
              <a:ext uri="{FF2B5EF4-FFF2-40B4-BE49-F238E27FC236}">
                <a16:creationId xmlns:a16="http://schemas.microsoft.com/office/drawing/2014/main" id="{A82C7802-D21D-4430-A9BC-0F462D784193}"/>
              </a:ext>
            </a:extLst>
          </p:cNvPr>
          <p:cNvSpPr/>
          <p:nvPr/>
        </p:nvSpPr>
        <p:spPr>
          <a:xfrm>
            <a:off x="7629087" y="909925"/>
            <a:ext cx="3688783" cy="16293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Arrow: Right 6">
            <a:extLst>
              <a:ext uri="{FF2B5EF4-FFF2-40B4-BE49-F238E27FC236}">
                <a16:creationId xmlns:a16="http://schemas.microsoft.com/office/drawing/2014/main" id="{72DA8C7A-0954-4AF4-815B-865FCD8C1DC5}"/>
              </a:ext>
            </a:extLst>
          </p:cNvPr>
          <p:cNvSpPr/>
          <p:nvPr/>
        </p:nvSpPr>
        <p:spPr>
          <a:xfrm>
            <a:off x="4402122" y="1088331"/>
            <a:ext cx="3066175" cy="1272532"/>
          </a:xfrm>
          <a:prstGeom prst="rightArrow">
            <a:avLst>
              <a:gd name="adj1" fmla="val 50000"/>
              <a:gd name="adj2" fmla="val 13636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391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AEA84-342F-ED4D-A0FF-375902C6B756}"/>
              </a:ext>
            </a:extLst>
          </p:cNvPr>
          <p:cNvSpPr>
            <a:spLocks noGrp="1"/>
          </p:cNvSpPr>
          <p:nvPr>
            <p:ph type="title"/>
          </p:nvPr>
        </p:nvSpPr>
        <p:spPr/>
        <p:txBody>
          <a:bodyPr/>
          <a:lstStyle/>
          <a:p>
            <a:r>
              <a:rPr lang="en-US" dirty="0"/>
              <a:t>HOW TO GET A 1 on findings</a:t>
            </a:r>
          </a:p>
        </p:txBody>
      </p:sp>
      <p:sp>
        <p:nvSpPr>
          <p:cNvPr id="6" name="Text Placeholder 5">
            <a:extLst>
              <a:ext uri="{FF2B5EF4-FFF2-40B4-BE49-F238E27FC236}">
                <a16:creationId xmlns:a16="http://schemas.microsoft.com/office/drawing/2014/main" id="{365E9D6C-B51D-6640-A842-AC141F4B6DAD}"/>
              </a:ext>
            </a:extLst>
          </p:cNvPr>
          <p:cNvSpPr>
            <a:spLocks noGrp="1"/>
          </p:cNvSpPr>
          <p:nvPr>
            <p:ph type="body" sz="quarter" idx="3"/>
          </p:nvPr>
        </p:nvSpPr>
        <p:spPr/>
        <p:txBody>
          <a:bodyPr/>
          <a:lstStyle/>
          <a:p>
            <a:r>
              <a:rPr lang="en-US" dirty="0"/>
              <a:t>Do Not Clearly Align w/ the Target</a:t>
            </a:r>
          </a:p>
        </p:txBody>
      </p:sp>
      <p:sp>
        <p:nvSpPr>
          <p:cNvPr id="7" name="Content Placeholder 6">
            <a:extLst>
              <a:ext uri="{FF2B5EF4-FFF2-40B4-BE49-F238E27FC236}">
                <a16:creationId xmlns:a16="http://schemas.microsoft.com/office/drawing/2014/main" id="{152F12EC-3719-D845-84E0-FDC9FCECAD5B}"/>
              </a:ext>
            </a:extLst>
          </p:cNvPr>
          <p:cNvSpPr>
            <a:spLocks noGrp="1"/>
          </p:cNvSpPr>
          <p:nvPr>
            <p:ph sz="half" idx="4"/>
          </p:nvPr>
        </p:nvSpPr>
        <p:spPr/>
        <p:txBody>
          <a:bodyPr>
            <a:normAutofit/>
          </a:bodyPr>
          <a:lstStyle/>
          <a:p>
            <a:pPr marL="0" indent="0">
              <a:buNone/>
            </a:pPr>
            <a:r>
              <a:rPr lang="en-US" dirty="0"/>
              <a:t>TARGET:  80% of students will receive a 7/10 on the reading rubric</a:t>
            </a:r>
          </a:p>
          <a:p>
            <a:pPr marL="0" indent="0">
              <a:buNone/>
            </a:pPr>
            <a:endParaRPr lang="en-US" dirty="0"/>
          </a:p>
          <a:p>
            <a:pPr marL="0" indent="0">
              <a:buNone/>
            </a:pPr>
            <a:r>
              <a:rPr lang="en-US" dirty="0"/>
              <a:t>FINDINGS: 12 students received a satisfactory score on the rubric. </a:t>
            </a:r>
          </a:p>
          <a:p>
            <a:pPr marL="0" indent="0">
              <a:buNone/>
            </a:pPr>
            <a:endParaRPr lang="en-US" dirty="0"/>
          </a:p>
          <a:p>
            <a:pPr marL="0" indent="0">
              <a:buNone/>
            </a:pPr>
            <a:r>
              <a:rPr lang="en-US" b="1" dirty="0"/>
              <a:t>*your findings should MIRROR your target statement*</a:t>
            </a:r>
          </a:p>
          <a:p>
            <a:pPr marL="0" indent="0">
              <a:buNone/>
            </a:pPr>
            <a:endParaRPr lang="en-US" dirty="0"/>
          </a:p>
        </p:txBody>
      </p:sp>
      <p:sp>
        <p:nvSpPr>
          <p:cNvPr id="4" name="Text Placeholder 3">
            <a:extLst>
              <a:ext uri="{FF2B5EF4-FFF2-40B4-BE49-F238E27FC236}">
                <a16:creationId xmlns:a16="http://schemas.microsoft.com/office/drawing/2014/main" id="{01971E0A-7B04-B249-8CE7-B6374704A5E9}"/>
              </a:ext>
            </a:extLst>
          </p:cNvPr>
          <p:cNvSpPr>
            <a:spLocks noGrp="1"/>
          </p:cNvSpPr>
          <p:nvPr>
            <p:ph type="body" idx="1"/>
          </p:nvPr>
        </p:nvSpPr>
        <p:spPr/>
        <p:txBody>
          <a:bodyPr/>
          <a:lstStyle/>
          <a:p>
            <a:r>
              <a:rPr lang="en-US" dirty="0"/>
              <a:t>Incomplete Findings</a:t>
            </a:r>
          </a:p>
        </p:txBody>
      </p:sp>
      <p:pic>
        <p:nvPicPr>
          <p:cNvPr id="11" name="Content Placeholder 10" descr="Graphical user interface, text, application, email&#10;&#10;Description automatically generated">
            <a:extLst>
              <a:ext uri="{FF2B5EF4-FFF2-40B4-BE49-F238E27FC236}">
                <a16:creationId xmlns:a16="http://schemas.microsoft.com/office/drawing/2014/main" id="{F77CE64A-9F27-1B4A-B466-BFDB677700E6}"/>
              </a:ext>
            </a:extLst>
          </p:cNvPr>
          <p:cNvPicPr>
            <a:picLocks noGrp="1" noChangeAspect="1"/>
          </p:cNvPicPr>
          <p:nvPr>
            <p:ph sz="half" idx="2"/>
          </p:nvPr>
        </p:nvPicPr>
        <p:blipFill>
          <a:blip r:embed="rId2"/>
          <a:stretch>
            <a:fillRect/>
          </a:stretch>
        </p:blipFill>
        <p:spPr>
          <a:xfrm>
            <a:off x="601884" y="2656564"/>
            <a:ext cx="5406376" cy="3084479"/>
          </a:xfrm>
        </p:spPr>
      </p:pic>
      <p:cxnSp>
        <p:nvCxnSpPr>
          <p:cNvPr id="13" name="Straight Arrow Connector 12">
            <a:extLst>
              <a:ext uri="{FF2B5EF4-FFF2-40B4-BE49-F238E27FC236}">
                <a16:creationId xmlns:a16="http://schemas.microsoft.com/office/drawing/2014/main" id="{8D04C603-1DBF-FC46-86FB-C6DF63C841E6}"/>
              </a:ext>
            </a:extLst>
          </p:cNvPr>
          <p:cNvCxnSpPr>
            <a:cxnSpLocks/>
          </p:cNvCxnSpPr>
          <p:nvPr/>
        </p:nvCxnSpPr>
        <p:spPr>
          <a:xfrm flipV="1">
            <a:off x="1608882" y="5018958"/>
            <a:ext cx="0" cy="9304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379E2E9-3BE9-9047-B088-85DB2740D4CA}"/>
              </a:ext>
            </a:extLst>
          </p:cNvPr>
          <p:cNvSpPr txBox="1"/>
          <p:nvPr/>
        </p:nvSpPr>
        <p:spPr>
          <a:xfrm>
            <a:off x="871537" y="5949387"/>
            <a:ext cx="3357553" cy="923330"/>
          </a:xfrm>
          <a:prstGeom prst="rect">
            <a:avLst/>
          </a:prstGeom>
          <a:noFill/>
        </p:spPr>
        <p:txBody>
          <a:bodyPr wrap="square" rtlCol="0">
            <a:spAutoFit/>
          </a:bodyPr>
          <a:lstStyle/>
          <a:p>
            <a:r>
              <a:rPr lang="en-US" b="1" dirty="0"/>
              <a:t>There’s nothing there</a:t>
            </a:r>
          </a:p>
          <a:p>
            <a:r>
              <a:rPr lang="en-US" b="1" dirty="0"/>
              <a:t>Or partial sentence (Remember 255 character max. )</a:t>
            </a:r>
          </a:p>
        </p:txBody>
      </p:sp>
    </p:spTree>
    <p:extLst>
      <p:ext uri="{BB962C8B-B14F-4D97-AF65-F5344CB8AC3E}">
        <p14:creationId xmlns:p14="http://schemas.microsoft.com/office/powerpoint/2010/main" val="14494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7"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A06900-EBD7-4433-8270-B7C299248D96}"/>
              </a:ext>
            </a:extLst>
          </p:cNvPr>
          <p:cNvGraphicFramePr>
            <a:graphicFrameLocks noGrp="1"/>
          </p:cNvGraphicFramePr>
          <p:nvPr>
            <p:extLst>
              <p:ext uri="{D42A27DB-BD31-4B8C-83A1-F6EECF244321}">
                <p14:modId xmlns:p14="http://schemas.microsoft.com/office/powerpoint/2010/main" val="1158732938"/>
              </p:ext>
            </p:extLst>
          </p:nvPr>
        </p:nvGraphicFramePr>
        <p:xfrm>
          <a:off x="941695" y="260338"/>
          <a:ext cx="10033232" cy="6337324"/>
        </p:xfrm>
        <a:graphic>
          <a:graphicData uri="http://schemas.openxmlformats.org/drawingml/2006/table">
            <a:tbl>
              <a:tblPr firstRow="1" firstCol="1" lastRow="1" lastCol="1" bandRow="1" bandCol="1">
                <a:tableStyleId>{FABFCF23-3B69-468F-B69F-88F6DE6A72F2}</a:tableStyleId>
              </a:tblPr>
              <a:tblGrid>
                <a:gridCol w="1593908">
                  <a:extLst>
                    <a:ext uri="{9D8B030D-6E8A-4147-A177-3AD203B41FA5}">
                      <a16:colId xmlns:a16="http://schemas.microsoft.com/office/drawing/2014/main" val="2133578918"/>
                    </a:ext>
                  </a:extLst>
                </a:gridCol>
                <a:gridCol w="2813108">
                  <a:extLst>
                    <a:ext uri="{9D8B030D-6E8A-4147-A177-3AD203B41FA5}">
                      <a16:colId xmlns:a16="http://schemas.microsoft.com/office/drawing/2014/main" val="2756494375"/>
                    </a:ext>
                  </a:extLst>
                </a:gridCol>
                <a:gridCol w="2813108">
                  <a:extLst>
                    <a:ext uri="{9D8B030D-6E8A-4147-A177-3AD203B41FA5}">
                      <a16:colId xmlns:a16="http://schemas.microsoft.com/office/drawing/2014/main" val="495399363"/>
                    </a:ext>
                  </a:extLst>
                </a:gridCol>
                <a:gridCol w="2813108">
                  <a:extLst>
                    <a:ext uri="{9D8B030D-6E8A-4147-A177-3AD203B41FA5}">
                      <a16:colId xmlns:a16="http://schemas.microsoft.com/office/drawing/2014/main" val="3967773408"/>
                    </a:ext>
                  </a:extLst>
                </a:gridCol>
              </a:tblGrid>
              <a:tr h="570669">
                <a:tc gridSpan="4">
                  <a:txBody>
                    <a:bodyPr/>
                    <a:lstStyle/>
                    <a:p>
                      <a:pPr marL="0" marR="0" algn="ctr">
                        <a:lnSpc>
                          <a:spcPct val="107000"/>
                        </a:lnSpc>
                        <a:spcBef>
                          <a:spcPts val="0"/>
                        </a:spcBef>
                        <a:spcAft>
                          <a:spcPts val="0"/>
                        </a:spcAft>
                      </a:pPr>
                      <a:r>
                        <a:rPr lang="en-US" sz="2800" dirty="0">
                          <a:effectLst/>
                        </a:rPr>
                        <a:t>Report Rubric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4252652"/>
                  </a:ext>
                </a:extLst>
              </a:tr>
              <a:tr h="665701">
                <a:tc>
                  <a:txBody>
                    <a:bodyPr/>
                    <a:lstStyle/>
                    <a:p>
                      <a:pPr marL="66675" marR="0">
                        <a:lnSpc>
                          <a:spcPts val="128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Exemplary</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9850" marR="0" algn="ctr">
                        <a:lnSpc>
                          <a:spcPts val="1280"/>
                        </a:lnSpc>
                        <a:spcBef>
                          <a:spcPts val="0"/>
                        </a:spcBef>
                        <a:spcAft>
                          <a:spcPts val="0"/>
                        </a:spcAft>
                      </a:pPr>
                      <a:r>
                        <a:rPr lang="en-US" sz="1100" b="1" dirty="0">
                          <a:effectLst/>
                        </a:rPr>
                        <a:t>Acceptable</a:t>
                      </a:r>
                    </a:p>
                    <a:p>
                      <a:pPr marL="6985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67310" marR="0" algn="ctr">
                        <a:lnSpc>
                          <a:spcPts val="1280"/>
                        </a:lnSpc>
                        <a:spcBef>
                          <a:spcPts val="0"/>
                        </a:spcBef>
                        <a:spcAft>
                          <a:spcPts val="0"/>
                        </a:spcAft>
                      </a:pPr>
                      <a:r>
                        <a:rPr lang="en-US" sz="1100" dirty="0">
                          <a:effectLst/>
                        </a:rPr>
                        <a:t>Developing</a:t>
                      </a:r>
                    </a:p>
                    <a:p>
                      <a:pPr marL="67310" marR="0" algn="ctr">
                        <a:lnSpc>
                          <a:spcPts val="128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84950985"/>
                  </a:ext>
                </a:extLst>
              </a:tr>
              <a:tr h="863900">
                <a:tc>
                  <a:txBody>
                    <a:bodyPr/>
                    <a:lstStyle/>
                    <a:p>
                      <a:pPr marL="66675" marR="292100">
                        <a:lnSpc>
                          <a:spcPct val="107000"/>
                        </a:lnSpc>
                        <a:spcBef>
                          <a:spcPts val="0"/>
                        </a:spcBef>
                        <a:spcAft>
                          <a:spcPts val="0"/>
                        </a:spcAft>
                      </a:pPr>
                      <a:r>
                        <a:rPr lang="en-US" sz="1100" dirty="0">
                          <a:effectLst/>
                        </a:rPr>
                        <a:t>Findings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concise, and well-organized summary of the percentage of students and the Level of Proficiency achieved is provided.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A complete and organized summary of the percentage of students and the Level of Proficiency achieved is provided</a:t>
                      </a:r>
                      <a:r>
                        <a:rPr lang="en-US" sz="1100" b="0" dirty="0">
                          <a:effectLst/>
                          <a:latin typeface="Calibri" panose="020F0502020204030204" pitchFamily="34" charset="0"/>
                          <a:cs typeface="Times New Roman" panose="02020603050405020304" pitchFamily="18" charset="0"/>
                        </a:rPr>
                        <a:t>.</a:t>
                      </a:r>
                      <a:endParaRPr lang="en-US" sz="1100" b="0" dirty="0">
                        <a:effectLs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100" b="0" dirty="0">
                          <a:effectLst/>
                        </a:rPr>
                        <a:t>• The Findings are incomplete OR do not clearly align with the Target. </a:t>
                      </a:r>
                    </a:p>
                    <a:p>
                      <a:pPr marL="0" marR="0">
                        <a:lnSpc>
                          <a:spcPct val="107000"/>
                        </a:lnSpc>
                        <a:spcBef>
                          <a:spcPts val="0"/>
                        </a:spcBef>
                        <a:spcAft>
                          <a:spcPts val="0"/>
                        </a:spcAft>
                      </a:pPr>
                      <a:r>
                        <a:rPr lang="en-US" sz="1100" b="0" dirty="0">
                          <a:effectLst/>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968702937"/>
                  </a:ext>
                </a:extLst>
              </a:tr>
              <a:tr h="2333770">
                <a:tc>
                  <a:txBody>
                    <a:bodyPr/>
                    <a:lstStyle/>
                    <a:p>
                      <a:pPr marL="66675" marR="292100">
                        <a:lnSpc>
                          <a:spcPct val="107000"/>
                        </a:lnSpc>
                        <a:spcBef>
                          <a:spcPts val="0"/>
                        </a:spcBef>
                        <a:spcAft>
                          <a:spcPts val="0"/>
                        </a:spcAft>
                      </a:pPr>
                      <a:r>
                        <a:rPr lang="en-US" sz="1100" dirty="0">
                          <a:effectLst/>
                        </a:rPr>
                        <a:t>Summary and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includes solid evidence that the Target was met or not met.</a:t>
                      </a:r>
                    </a:p>
                    <a:p>
                      <a:pPr marL="0" marR="0">
                        <a:lnSpc>
                          <a:spcPct val="107000"/>
                        </a:lnSpc>
                        <a:spcBef>
                          <a:spcPts val="0"/>
                        </a:spcBef>
                        <a:spcAft>
                          <a:spcPts val="0"/>
                        </a:spcAft>
                      </a:pPr>
                      <a:r>
                        <a:rPr lang="en-US" sz="1100" b="0" dirty="0">
                          <a:effectLst/>
                        </a:rPr>
                        <a:t>• Analysis of the Findings references supporting documentation.</a:t>
                      </a:r>
                      <a:br>
                        <a:rPr lang="en-US" sz="1100" b="0" dirty="0">
                          <a:effectLst/>
                        </a:rPr>
                      </a:br>
                      <a:r>
                        <a:rPr lang="en-US" sz="1100" b="0" dirty="0">
                          <a:effectLst/>
                        </a:rPr>
                        <a:t>• Elaborates on specific findings used to make program improvements.</a:t>
                      </a:r>
                    </a:p>
                    <a:p>
                      <a:pPr marL="0" marR="0">
                        <a:lnSpc>
                          <a:spcPct val="107000"/>
                        </a:lnSpc>
                        <a:spcBef>
                          <a:spcPts val="0"/>
                        </a:spcBef>
                        <a:spcAft>
                          <a:spcPts val="0"/>
                        </a:spcAft>
                      </a:pPr>
                      <a:r>
                        <a:rPr lang="en-US" sz="1100" b="0" dirty="0">
                          <a:effectLst/>
                        </a:rPr>
                        <a:t>• Makes a clear connection between finding(s) and action plan(s).</a:t>
                      </a:r>
                    </a:p>
                    <a:p>
                      <a:pPr marL="0" marR="0">
                        <a:lnSpc>
                          <a:spcPct val="107000"/>
                        </a:lnSpc>
                        <a:spcBef>
                          <a:spcPts val="0"/>
                        </a:spcBef>
                        <a:spcAft>
                          <a:spcPts val="0"/>
                        </a:spcAft>
                      </a:pPr>
                      <a:r>
                        <a:rPr lang="en-US" sz="1100" b="0" dirty="0">
                          <a:effectLst/>
                        </a:rPr>
                        <a:t>• Provides thorough status update of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Analysis of the Findings by program faculty address whether the Target was met or not met</a:t>
                      </a:r>
                    </a:p>
                    <a:p>
                      <a:pPr marL="0" marR="0">
                        <a:lnSpc>
                          <a:spcPct val="107000"/>
                        </a:lnSpc>
                        <a:spcBef>
                          <a:spcPts val="0"/>
                        </a:spcBef>
                        <a:spcAft>
                          <a:spcPts val="0"/>
                        </a:spcAft>
                      </a:pPr>
                      <a:r>
                        <a:rPr lang="en-US" sz="1100" b="0" dirty="0">
                          <a:effectLst/>
                        </a:rPr>
                        <a:t>• Identifies finding(s) used to make program improvements.</a:t>
                      </a:r>
                    </a:p>
                    <a:p>
                      <a:pPr marL="0" marR="0">
                        <a:lnSpc>
                          <a:spcPct val="107000"/>
                        </a:lnSpc>
                        <a:spcBef>
                          <a:spcPts val="0"/>
                        </a:spcBef>
                        <a:spcAft>
                          <a:spcPts val="0"/>
                        </a:spcAft>
                      </a:pPr>
                      <a:r>
                        <a:rPr lang="en-US" sz="1100" b="0" dirty="0">
                          <a:effectLst/>
                        </a:rPr>
                        <a:t>• Changes/improvements made to program relate to finding(s).</a:t>
                      </a:r>
                    </a:p>
                    <a:p>
                      <a:pPr marL="0" marR="0">
                        <a:lnSpc>
                          <a:spcPct val="107000"/>
                        </a:lnSpc>
                        <a:spcBef>
                          <a:spcPts val="0"/>
                        </a:spcBef>
                        <a:spcAft>
                          <a:spcPts val="0"/>
                        </a:spcAft>
                      </a:pPr>
                      <a:r>
                        <a:rPr lang="en-US" sz="1100" b="0" dirty="0">
                          <a:effectLst/>
                        </a:rPr>
                        <a:t>• Refers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The Analysis of the Findings is not included OR the Analysis of the Findings is unclear about whether the Target was met or not met.</a:t>
                      </a:r>
                    </a:p>
                    <a:p>
                      <a:pPr marL="0" marR="0">
                        <a:lnSpc>
                          <a:spcPct val="107000"/>
                        </a:lnSpc>
                        <a:spcBef>
                          <a:spcPts val="0"/>
                        </a:spcBef>
                        <a:spcAft>
                          <a:spcPts val="0"/>
                        </a:spcAft>
                      </a:pPr>
                      <a:r>
                        <a:rPr lang="en-US" sz="1100" b="0" dirty="0">
                          <a:effectLst/>
                        </a:rPr>
                        <a:t>• Failure to identify finding(s) used to make program improvements.</a:t>
                      </a:r>
                    </a:p>
                    <a:p>
                      <a:pPr marL="0" marR="0">
                        <a:lnSpc>
                          <a:spcPct val="107000"/>
                        </a:lnSpc>
                        <a:spcBef>
                          <a:spcPts val="0"/>
                        </a:spcBef>
                        <a:spcAft>
                          <a:spcPts val="0"/>
                        </a:spcAft>
                      </a:pPr>
                      <a:r>
                        <a:rPr lang="en-US" sz="1100" b="0" dirty="0">
                          <a:effectLst/>
                        </a:rPr>
                        <a:t>• Does not refer to previous and/or ongoing action plan(s).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571589"/>
                  </a:ext>
                </a:extLst>
              </a:tr>
              <a:tr h="1903284">
                <a:tc>
                  <a:txBody>
                    <a:bodyPr/>
                    <a:lstStyle/>
                    <a:p>
                      <a:pPr marL="66675" marR="292100">
                        <a:lnSpc>
                          <a:spcPct val="107000"/>
                        </a:lnSpc>
                        <a:spcBef>
                          <a:spcPts val="0"/>
                        </a:spcBef>
                        <a:spcAft>
                          <a:spcPts val="0"/>
                        </a:spcAft>
                      </a:pPr>
                      <a:r>
                        <a:rPr lang="en-US" sz="1100" dirty="0">
                          <a:effectLst/>
                        </a:rPr>
                        <a:t>Action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Action plans clearly follow from assessment results and directly state which finding(s) was used to develop the plan</a:t>
                      </a:r>
                    </a:p>
                    <a:p>
                      <a:pPr marL="0" marR="0">
                        <a:lnSpc>
                          <a:spcPct val="107000"/>
                        </a:lnSpc>
                        <a:spcBef>
                          <a:spcPts val="0"/>
                        </a:spcBef>
                        <a:spcAft>
                          <a:spcPts val="0"/>
                        </a:spcAft>
                      </a:pPr>
                      <a:r>
                        <a:rPr lang="en-US" sz="1100" b="0" dirty="0">
                          <a:effectLst/>
                        </a:rPr>
                        <a:t>• Identifies an area that needs to be monitored, remediated or enhanced and defines logical next steps</a:t>
                      </a:r>
                    </a:p>
                    <a:p>
                      <a:pPr marL="0" marR="0">
                        <a:lnSpc>
                          <a:spcPct val="107000"/>
                        </a:lnSpc>
                        <a:spcBef>
                          <a:spcPts val="0"/>
                        </a:spcBef>
                        <a:spcAft>
                          <a:spcPts val="0"/>
                        </a:spcAft>
                      </a:pPr>
                      <a:r>
                        <a:rPr lang="en-US" sz="1100" b="0" dirty="0">
                          <a:effectLst/>
                        </a:rPr>
                        <a:t>• Plan is detailed and identifies completion dates &amp; Person(s) responsible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Reflects with sufficient depth on what was learned during the assessment cycle.</a:t>
                      </a:r>
                    </a:p>
                    <a:p>
                      <a:pPr marL="0" marR="0">
                        <a:lnSpc>
                          <a:spcPct val="107000"/>
                        </a:lnSpc>
                        <a:spcBef>
                          <a:spcPts val="0"/>
                        </a:spcBef>
                        <a:spcAft>
                          <a:spcPts val="0"/>
                        </a:spcAft>
                      </a:pPr>
                      <a:r>
                        <a:rPr lang="en-US" sz="1100" b="0" dirty="0">
                          <a:effectLst/>
                        </a:rPr>
                        <a:t>• Actions plans follow from assessment results.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07000"/>
                        </a:lnSpc>
                        <a:spcBef>
                          <a:spcPts val="0"/>
                        </a:spcBef>
                        <a:spcAft>
                          <a:spcPts val="0"/>
                        </a:spcAft>
                      </a:pPr>
                      <a:r>
                        <a:rPr lang="en-US" sz="1100" b="0" dirty="0">
                          <a:effectLst/>
                        </a:rPr>
                        <a:t>• No changes are provided OR changes provided lack thoughtful interpretation or “next steps” for program improvement.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81000785"/>
                  </a:ext>
                </a:extLst>
              </a:tr>
            </a:tbl>
          </a:graphicData>
        </a:graphic>
      </p:graphicFrame>
      <p:sp>
        <p:nvSpPr>
          <p:cNvPr id="2" name="Rounded Rectangle 1">
            <a:extLst>
              <a:ext uri="{FF2B5EF4-FFF2-40B4-BE49-F238E27FC236}">
                <a16:creationId xmlns:a16="http://schemas.microsoft.com/office/drawing/2014/main" id="{6EA9B362-7499-6C44-88BE-23611209E8E2}"/>
              </a:ext>
            </a:extLst>
          </p:cNvPr>
          <p:cNvSpPr/>
          <p:nvPr/>
        </p:nvSpPr>
        <p:spPr>
          <a:xfrm>
            <a:off x="2333767" y="859809"/>
            <a:ext cx="5882185" cy="1364776"/>
          </a:xfrm>
          <a:prstGeom prst="round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454129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TCU Colors-1">
      <a:dk1>
        <a:srgbClr val="000000"/>
      </a:dk1>
      <a:lt1>
        <a:srgbClr val="FFFFFF"/>
      </a:lt1>
      <a:dk2>
        <a:srgbClr val="4D1979"/>
      </a:dk2>
      <a:lt2>
        <a:srgbClr val="ECEDEE"/>
      </a:lt2>
      <a:accent1>
        <a:srgbClr val="F47D20"/>
      </a:accent1>
      <a:accent2>
        <a:srgbClr val="F9D44B"/>
      </a:accent2>
      <a:accent3>
        <a:srgbClr val="95DACF"/>
      </a:accent3>
      <a:accent4>
        <a:srgbClr val="DCC2F2"/>
      </a:accent4>
      <a:accent5>
        <a:srgbClr val="007B6E"/>
      </a:accent5>
      <a:accent6>
        <a:srgbClr val="E2D0A6"/>
      </a:accent6>
      <a:hlink>
        <a:srgbClr val="95DACF"/>
      </a:hlink>
      <a:folHlink>
        <a:srgbClr val="007B6E"/>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5848</TotalTime>
  <Words>2539</Words>
  <Application>Microsoft Office PowerPoint</Application>
  <PresentationFormat>Widescreen</PresentationFormat>
  <Paragraphs>226</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Corbel</vt:lpstr>
      <vt:lpstr>Times New Roman</vt:lpstr>
      <vt:lpstr>Wingdings</vt:lpstr>
      <vt:lpstr>Banded</vt:lpstr>
      <vt:lpstr>WEAVE Reports</vt:lpstr>
      <vt:lpstr>WHO are these assessment reports for?</vt:lpstr>
      <vt:lpstr>What’s in our report?</vt:lpstr>
      <vt:lpstr>What’s in our report?</vt:lpstr>
      <vt:lpstr>What’s in our report?</vt:lpstr>
      <vt:lpstr>What’s in our report?</vt:lpstr>
      <vt:lpstr>PowerPoint Presentation</vt:lpstr>
      <vt:lpstr>HOW TO GET A 1 on findings</vt:lpstr>
      <vt:lpstr>PowerPoint Presentation</vt:lpstr>
      <vt:lpstr>*your findings should MIRROR your target statement*</vt:lpstr>
      <vt:lpstr>PowerPoint Presentation</vt:lpstr>
      <vt:lpstr>Summary and Analysis-in-depth analysis about what happened in the data and what could have contributed to the results stated above  </vt:lpstr>
      <vt:lpstr>PowerPoint Presentation</vt:lpstr>
      <vt:lpstr>PowerPoint Presentation</vt:lpstr>
      <vt:lpstr>PowerPoint Presentation</vt:lpstr>
      <vt:lpstr>PowerPoint Presentation</vt:lpstr>
      <vt:lpstr>PowerPoint Presentation</vt:lpstr>
      <vt:lpstr>PowerPoint Presentation</vt:lpstr>
      <vt:lpstr>Action plans</vt:lpstr>
      <vt:lpstr>ACTION PLANS</vt:lpstr>
      <vt:lpstr>Action plans-Steps you plan on taking to improve results based on assessment data collected and analyzed </vt:lpstr>
      <vt:lpstr>PowerPoint Presentation</vt:lpstr>
      <vt:lpstr>PowerPoint Presentation</vt:lpstr>
      <vt:lpstr>PowerPoint Presentation</vt:lpstr>
      <vt:lpstr>PowerPoint Presentation</vt:lpstr>
      <vt:lpstr>Final Reminders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WEAVE Reports</dc:title>
  <dc:creator>Edwards, Brianna</dc:creator>
  <cp:lastModifiedBy>Edwards, Brianna</cp:lastModifiedBy>
  <cp:revision>10</cp:revision>
  <dcterms:created xsi:type="dcterms:W3CDTF">2022-01-07T20:41:43Z</dcterms:created>
  <dcterms:modified xsi:type="dcterms:W3CDTF">2022-01-19T17:40:19Z</dcterms:modified>
</cp:coreProperties>
</file>