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9" r:id="rId2"/>
    <p:sldId id="270" r:id="rId3"/>
    <p:sldId id="611" r:id="rId4"/>
    <p:sldId id="280" r:id="rId5"/>
    <p:sldId id="276" r:id="rId6"/>
    <p:sldId id="278" r:id="rId7"/>
    <p:sldId id="256" r:id="rId8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176"/>
    <p:restoredTop sz="94674"/>
  </p:normalViewPr>
  <p:slideViewPr>
    <p:cSldViewPr snapToGrid="0" snapToObjects="1">
      <p:cViewPr varScale="1">
        <p:scale>
          <a:sx n="105" d="100"/>
          <a:sy n="105" d="100"/>
        </p:scale>
        <p:origin x="133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FB6C53-9A87-4863-A5DF-7677E8610B6B}" type="doc">
      <dgm:prSet loTypeId="urn:microsoft.com/office/officeart/2005/8/layout/process4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91129320-32CE-40C8-B3ED-2F811D236D20}">
      <dgm:prSet phldrT="[Text]"/>
      <dgm:spPr/>
      <dgm:t>
        <a:bodyPr/>
        <a:lstStyle/>
        <a:p>
          <a:r>
            <a:rPr lang="en-US" dirty="0"/>
            <a:t>Review by IE </a:t>
          </a:r>
        </a:p>
      </dgm:t>
    </dgm:pt>
    <dgm:pt modelId="{3030482F-AA9D-43DE-8D22-76EB3CE8B0FB}" type="parTrans" cxnId="{E94B2AAE-E226-4298-938E-541AA280187E}">
      <dgm:prSet/>
      <dgm:spPr/>
      <dgm:t>
        <a:bodyPr/>
        <a:lstStyle/>
        <a:p>
          <a:endParaRPr lang="en-US"/>
        </a:p>
      </dgm:t>
    </dgm:pt>
    <dgm:pt modelId="{A860AA8D-3132-4DCB-93AC-FD280CDC0714}" type="sibTrans" cxnId="{E94B2AAE-E226-4298-938E-541AA280187E}">
      <dgm:prSet/>
      <dgm:spPr/>
      <dgm:t>
        <a:bodyPr/>
        <a:lstStyle/>
        <a:p>
          <a:endParaRPr lang="en-US"/>
        </a:p>
      </dgm:t>
    </dgm:pt>
    <dgm:pt modelId="{F4BC474E-1934-498C-9685-D0DCA4FB461B}">
      <dgm:prSet phldrT="[Text]"/>
      <dgm:spPr/>
      <dgm:t>
        <a:bodyPr/>
        <a:lstStyle/>
        <a:p>
          <a:r>
            <a:rPr lang="en-US" dirty="0"/>
            <a:t>Insure all basic documentation is included</a:t>
          </a:r>
        </a:p>
      </dgm:t>
    </dgm:pt>
    <dgm:pt modelId="{9E346F60-B78E-44FA-AE19-5688EE4AB9E7}" type="parTrans" cxnId="{88115690-2E72-4470-B793-9846203FCA82}">
      <dgm:prSet/>
      <dgm:spPr/>
      <dgm:t>
        <a:bodyPr/>
        <a:lstStyle/>
        <a:p>
          <a:endParaRPr lang="en-US"/>
        </a:p>
      </dgm:t>
    </dgm:pt>
    <dgm:pt modelId="{3FC0EDC5-9102-4E55-A7D1-F24339C7CC1A}" type="sibTrans" cxnId="{88115690-2E72-4470-B793-9846203FCA82}">
      <dgm:prSet/>
      <dgm:spPr/>
      <dgm:t>
        <a:bodyPr/>
        <a:lstStyle/>
        <a:p>
          <a:endParaRPr lang="en-US"/>
        </a:p>
      </dgm:t>
    </dgm:pt>
    <dgm:pt modelId="{8BF9E30B-B499-40E5-AE26-626EBAFA02E0}">
      <dgm:prSet phldrT="[Text]"/>
      <dgm:spPr/>
      <dgm:t>
        <a:bodyPr/>
        <a:lstStyle/>
        <a:p>
          <a:r>
            <a:rPr lang="en-US" dirty="0"/>
            <a:t>Undergraduate OR Graduate Council</a:t>
          </a:r>
        </a:p>
      </dgm:t>
    </dgm:pt>
    <dgm:pt modelId="{9D87EF30-F99F-40A6-A124-E8A77CA6DF83}" type="parTrans" cxnId="{9BA8FA84-57E2-41C8-9D0E-341C827345FA}">
      <dgm:prSet/>
      <dgm:spPr/>
      <dgm:t>
        <a:bodyPr/>
        <a:lstStyle/>
        <a:p>
          <a:endParaRPr lang="en-US"/>
        </a:p>
      </dgm:t>
    </dgm:pt>
    <dgm:pt modelId="{6A72C8AA-172F-4704-A25B-748E4067672A}" type="sibTrans" cxnId="{9BA8FA84-57E2-41C8-9D0E-341C827345FA}">
      <dgm:prSet/>
      <dgm:spPr/>
      <dgm:t>
        <a:bodyPr/>
        <a:lstStyle/>
        <a:p>
          <a:endParaRPr lang="en-US"/>
        </a:p>
      </dgm:t>
    </dgm:pt>
    <dgm:pt modelId="{D1419E36-8937-4B46-BB2C-57605715900C}">
      <dgm:prSet phldrT="[Text]"/>
      <dgm:spPr/>
      <dgm:t>
        <a:bodyPr/>
        <a:lstStyle/>
        <a:p>
          <a:r>
            <a:rPr lang="en-US" dirty="0"/>
            <a:t>University Assessment Committee</a:t>
          </a:r>
        </a:p>
      </dgm:t>
    </dgm:pt>
    <dgm:pt modelId="{2AB8049B-1CDB-4ED1-B7FE-575656AF0434}" type="parTrans" cxnId="{D0395A43-4572-4B5B-9074-BFCD7EED8FBE}">
      <dgm:prSet/>
      <dgm:spPr/>
      <dgm:t>
        <a:bodyPr/>
        <a:lstStyle/>
        <a:p>
          <a:endParaRPr lang="en-US"/>
        </a:p>
      </dgm:t>
    </dgm:pt>
    <dgm:pt modelId="{8E1E9B61-CA0D-458F-ADC7-6138EC9F0965}" type="sibTrans" cxnId="{D0395A43-4572-4B5B-9074-BFCD7EED8FBE}">
      <dgm:prSet/>
      <dgm:spPr/>
      <dgm:t>
        <a:bodyPr/>
        <a:lstStyle/>
        <a:p>
          <a:endParaRPr lang="en-US"/>
        </a:p>
      </dgm:t>
    </dgm:pt>
    <dgm:pt modelId="{1E00C662-2F04-46C5-9BC0-A19D57B486F8}">
      <dgm:prSet phldrT="[Text]"/>
      <dgm:spPr/>
      <dgm:t>
        <a:bodyPr/>
        <a:lstStyle/>
        <a:p>
          <a:r>
            <a:rPr lang="en-US" dirty="0"/>
            <a:t>University Council</a:t>
          </a:r>
        </a:p>
      </dgm:t>
    </dgm:pt>
    <dgm:pt modelId="{BA3FC105-0359-43DE-B2C5-9DFED23263F7}" type="parTrans" cxnId="{94FAD13F-2DC6-4366-BAA9-9288944E1BB9}">
      <dgm:prSet/>
      <dgm:spPr/>
      <dgm:t>
        <a:bodyPr/>
        <a:lstStyle/>
        <a:p>
          <a:endParaRPr lang="en-US"/>
        </a:p>
      </dgm:t>
    </dgm:pt>
    <dgm:pt modelId="{5402D1B6-C744-4B65-AC2C-052FEFB62E59}" type="sibTrans" cxnId="{94FAD13F-2DC6-4366-BAA9-9288944E1BB9}">
      <dgm:prSet/>
      <dgm:spPr/>
      <dgm:t>
        <a:bodyPr/>
        <a:lstStyle/>
        <a:p>
          <a:endParaRPr lang="en-US"/>
        </a:p>
      </dgm:t>
    </dgm:pt>
    <dgm:pt modelId="{B495B187-EAE0-4293-BB90-DAC491C88985}">
      <dgm:prSet phldrT="[Text]"/>
      <dgm:spPr/>
      <dgm:t>
        <a:bodyPr/>
        <a:lstStyle/>
        <a:p>
          <a:r>
            <a:rPr lang="en-US" dirty="0"/>
            <a:t>NEW PROGRAM</a:t>
          </a:r>
        </a:p>
      </dgm:t>
    </dgm:pt>
    <dgm:pt modelId="{8A7B37B9-1C59-4ADA-9731-75E9081ADD3B}" type="parTrans" cxnId="{68001751-3229-47DE-88E8-5DC772A1E536}">
      <dgm:prSet/>
      <dgm:spPr/>
      <dgm:t>
        <a:bodyPr/>
        <a:lstStyle/>
        <a:p>
          <a:endParaRPr lang="en-US"/>
        </a:p>
      </dgm:t>
    </dgm:pt>
    <dgm:pt modelId="{39A5D456-F50D-4A4E-99B3-E7AF4AFB9040}" type="sibTrans" cxnId="{68001751-3229-47DE-88E8-5DC772A1E536}">
      <dgm:prSet/>
      <dgm:spPr/>
      <dgm:t>
        <a:bodyPr/>
        <a:lstStyle/>
        <a:p>
          <a:endParaRPr lang="en-US"/>
        </a:p>
      </dgm:t>
    </dgm:pt>
    <dgm:pt modelId="{CDE43D16-AC00-4038-AA2F-C70D295130AE}" type="pres">
      <dgm:prSet presAssocID="{FBFB6C53-9A87-4863-A5DF-7677E8610B6B}" presName="Name0" presStyleCnt="0">
        <dgm:presLayoutVars>
          <dgm:dir/>
          <dgm:animLvl val="lvl"/>
          <dgm:resizeHandles val="exact"/>
        </dgm:presLayoutVars>
      </dgm:prSet>
      <dgm:spPr/>
    </dgm:pt>
    <dgm:pt modelId="{E32B306C-C012-4164-AFEE-EF59EA2A6E06}" type="pres">
      <dgm:prSet presAssocID="{B495B187-EAE0-4293-BB90-DAC491C88985}" presName="boxAndChildren" presStyleCnt="0"/>
      <dgm:spPr/>
    </dgm:pt>
    <dgm:pt modelId="{720C0904-E649-45FD-A659-F117744E2273}" type="pres">
      <dgm:prSet presAssocID="{B495B187-EAE0-4293-BB90-DAC491C88985}" presName="parentTextBox" presStyleLbl="node1" presStyleIdx="0" presStyleCnt="5"/>
      <dgm:spPr/>
    </dgm:pt>
    <dgm:pt modelId="{4952085C-1C00-4462-83AB-847D103A76BE}" type="pres">
      <dgm:prSet presAssocID="{5402D1B6-C744-4B65-AC2C-052FEFB62E59}" presName="sp" presStyleCnt="0"/>
      <dgm:spPr/>
    </dgm:pt>
    <dgm:pt modelId="{09FCD0D1-8030-4B88-9418-6CAF104928CD}" type="pres">
      <dgm:prSet presAssocID="{1E00C662-2F04-46C5-9BC0-A19D57B486F8}" presName="arrowAndChildren" presStyleCnt="0"/>
      <dgm:spPr/>
    </dgm:pt>
    <dgm:pt modelId="{B9C2EC7B-0308-494C-B58A-E9EC0BAE02E8}" type="pres">
      <dgm:prSet presAssocID="{1E00C662-2F04-46C5-9BC0-A19D57B486F8}" presName="parentTextArrow" presStyleLbl="node1" presStyleIdx="1" presStyleCnt="5" custLinFactNeighborY="-1893"/>
      <dgm:spPr/>
    </dgm:pt>
    <dgm:pt modelId="{5AC5C5D0-6913-4AD1-976C-C063A36FFDA5}" type="pres">
      <dgm:prSet presAssocID="{8E1E9B61-CA0D-458F-ADC7-6138EC9F0965}" presName="sp" presStyleCnt="0"/>
      <dgm:spPr/>
    </dgm:pt>
    <dgm:pt modelId="{B82E519E-AC0D-4CBB-A68C-2730652F52BB}" type="pres">
      <dgm:prSet presAssocID="{D1419E36-8937-4B46-BB2C-57605715900C}" presName="arrowAndChildren" presStyleCnt="0"/>
      <dgm:spPr/>
    </dgm:pt>
    <dgm:pt modelId="{7F9913B5-AA9C-4E24-A9C1-2E4C9AED9B43}" type="pres">
      <dgm:prSet presAssocID="{D1419E36-8937-4B46-BB2C-57605715900C}" presName="parentTextArrow" presStyleLbl="node1" presStyleIdx="2" presStyleCnt="5"/>
      <dgm:spPr/>
    </dgm:pt>
    <dgm:pt modelId="{929C1141-36D8-4B88-BBF0-3ABF924269BE}" type="pres">
      <dgm:prSet presAssocID="{6A72C8AA-172F-4704-A25B-748E4067672A}" presName="sp" presStyleCnt="0"/>
      <dgm:spPr/>
    </dgm:pt>
    <dgm:pt modelId="{33C485F0-CCAA-4A9C-81C1-5A17CD3AD236}" type="pres">
      <dgm:prSet presAssocID="{8BF9E30B-B499-40E5-AE26-626EBAFA02E0}" presName="arrowAndChildren" presStyleCnt="0"/>
      <dgm:spPr/>
    </dgm:pt>
    <dgm:pt modelId="{A59D4188-5278-495F-8CFE-78A59B56D801}" type="pres">
      <dgm:prSet presAssocID="{8BF9E30B-B499-40E5-AE26-626EBAFA02E0}" presName="parentTextArrow" presStyleLbl="node1" presStyleIdx="3" presStyleCnt="5"/>
      <dgm:spPr/>
    </dgm:pt>
    <dgm:pt modelId="{32731DB3-BED2-4911-8AC9-3CA431CAA36C}" type="pres">
      <dgm:prSet presAssocID="{A860AA8D-3132-4DCB-93AC-FD280CDC0714}" presName="sp" presStyleCnt="0"/>
      <dgm:spPr/>
    </dgm:pt>
    <dgm:pt modelId="{C09B4BDC-7A6E-4907-B49D-9E055979518A}" type="pres">
      <dgm:prSet presAssocID="{91129320-32CE-40C8-B3ED-2F811D236D20}" presName="arrowAndChildren" presStyleCnt="0"/>
      <dgm:spPr/>
    </dgm:pt>
    <dgm:pt modelId="{47CEC1C5-C79F-4BA6-837E-63CDEF00BF5F}" type="pres">
      <dgm:prSet presAssocID="{91129320-32CE-40C8-B3ED-2F811D236D20}" presName="parentTextArrow" presStyleLbl="node1" presStyleIdx="3" presStyleCnt="5"/>
      <dgm:spPr/>
    </dgm:pt>
    <dgm:pt modelId="{BA86DE7D-CA2B-422B-B528-A71E7247B91D}" type="pres">
      <dgm:prSet presAssocID="{91129320-32CE-40C8-B3ED-2F811D236D20}" presName="arrow" presStyleLbl="node1" presStyleIdx="4" presStyleCnt="5"/>
      <dgm:spPr/>
    </dgm:pt>
    <dgm:pt modelId="{7BDF22A9-B22A-4FB5-BC11-22441B34DC9F}" type="pres">
      <dgm:prSet presAssocID="{91129320-32CE-40C8-B3ED-2F811D236D20}" presName="descendantArrow" presStyleCnt="0"/>
      <dgm:spPr/>
    </dgm:pt>
    <dgm:pt modelId="{0FA8E867-30CD-4761-AE6F-87BF5DCC1FFA}" type="pres">
      <dgm:prSet presAssocID="{F4BC474E-1934-498C-9685-D0DCA4FB461B}" presName="childTextArrow" presStyleLbl="fgAccFollowNode1" presStyleIdx="0" presStyleCnt="1">
        <dgm:presLayoutVars>
          <dgm:bulletEnabled val="1"/>
        </dgm:presLayoutVars>
      </dgm:prSet>
      <dgm:spPr/>
    </dgm:pt>
  </dgm:ptLst>
  <dgm:cxnLst>
    <dgm:cxn modelId="{94FAD13F-2DC6-4366-BAA9-9288944E1BB9}" srcId="{FBFB6C53-9A87-4863-A5DF-7677E8610B6B}" destId="{1E00C662-2F04-46C5-9BC0-A19D57B486F8}" srcOrd="3" destOrd="0" parTransId="{BA3FC105-0359-43DE-B2C5-9DFED23263F7}" sibTransId="{5402D1B6-C744-4B65-AC2C-052FEFB62E59}"/>
    <dgm:cxn modelId="{D0395A43-4572-4B5B-9074-BFCD7EED8FBE}" srcId="{FBFB6C53-9A87-4863-A5DF-7677E8610B6B}" destId="{D1419E36-8937-4B46-BB2C-57605715900C}" srcOrd="2" destOrd="0" parTransId="{2AB8049B-1CDB-4ED1-B7FE-575656AF0434}" sibTransId="{8E1E9B61-CA0D-458F-ADC7-6138EC9F0965}"/>
    <dgm:cxn modelId="{9FAC8143-3E76-475C-B98B-985C3BA0F721}" type="presOf" srcId="{91129320-32CE-40C8-B3ED-2F811D236D20}" destId="{47CEC1C5-C79F-4BA6-837E-63CDEF00BF5F}" srcOrd="0" destOrd="0" presId="urn:microsoft.com/office/officeart/2005/8/layout/process4"/>
    <dgm:cxn modelId="{CCAEAB48-68B3-4367-B198-C3DB9003E97E}" type="presOf" srcId="{D1419E36-8937-4B46-BB2C-57605715900C}" destId="{7F9913B5-AA9C-4E24-A9C1-2E4C9AED9B43}" srcOrd="0" destOrd="0" presId="urn:microsoft.com/office/officeart/2005/8/layout/process4"/>
    <dgm:cxn modelId="{E4A1E869-0DF1-4586-A9A9-A4DC49819462}" type="presOf" srcId="{F4BC474E-1934-498C-9685-D0DCA4FB461B}" destId="{0FA8E867-30CD-4761-AE6F-87BF5DCC1FFA}" srcOrd="0" destOrd="0" presId="urn:microsoft.com/office/officeart/2005/8/layout/process4"/>
    <dgm:cxn modelId="{68001751-3229-47DE-88E8-5DC772A1E536}" srcId="{FBFB6C53-9A87-4863-A5DF-7677E8610B6B}" destId="{B495B187-EAE0-4293-BB90-DAC491C88985}" srcOrd="4" destOrd="0" parTransId="{8A7B37B9-1C59-4ADA-9731-75E9081ADD3B}" sibTransId="{39A5D456-F50D-4A4E-99B3-E7AF4AFB9040}"/>
    <dgm:cxn modelId="{37481779-9FDF-47A7-8B71-6680D544DD93}" type="presOf" srcId="{FBFB6C53-9A87-4863-A5DF-7677E8610B6B}" destId="{CDE43D16-AC00-4038-AA2F-C70D295130AE}" srcOrd="0" destOrd="0" presId="urn:microsoft.com/office/officeart/2005/8/layout/process4"/>
    <dgm:cxn modelId="{9BA8FA84-57E2-41C8-9D0E-341C827345FA}" srcId="{FBFB6C53-9A87-4863-A5DF-7677E8610B6B}" destId="{8BF9E30B-B499-40E5-AE26-626EBAFA02E0}" srcOrd="1" destOrd="0" parTransId="{9D87EF30-F99F-40A6-A124-E8A77CA6DF83}" sibTransId="{6A72C8AA-172F-4704-A25B-748E4067672A}"/>
    <dgm:cxn modelId="{88115690-2E72-4470-B793-9846203FCA82}" srcId="{91129320-32CE-40C8-B3ED-2F811D236D20}" destId="{F4BC474E-1934-498C-9685-D0DCA4FB461B}" srcOrd="0" destOrd="0" parTransId="{9E346F60-B78E-44FA-AE19-5688EE4AB9E7}" sibTransId="{3FC0EDC5-9102-4E55-A7D1-F24339C7CC1A}"/>
    <dgm:cxn modelId="{08177F9C-92BA-4719-838B-D7AAA7D19687}" type="presOf" srcId="{8BF9E30B-B499-40E5-AE26-626EBAFA02E0}" destId="{A59D4188-5278-495F-8CFE-78A59B56D801}" srcOrd="0" destOrd="0" presId="urn:microsoft.com/office/officeart/2005/8/layout/process4"/>
    <dgm:cxn modelId="{F8FA72A3-7392-4AD1-82E4-4C0A7B9D8788}" type="presOf" srcId="{1E00C662-2F04-46C5-9BC0-A19D57B486F8}" destId="{B9C2EC7B-0308-494C-B58A-E9EC0BAE02E8}" srcOrd="0" destOrd="0" presId="urn:microsoft.com/office/officeart/2005/8/layout/process4"/>
    <dgm:cxn modelId="{E94B2AAE-E226-4298-938E-541AA280187E}" srcId="{FBFB6C53-9A87-4863-A5DF-7677E8610B6B}" destId="{91129320-32CE-40C8-B3ED-2F811D236D20}" srcOrd="0" destOrd="0" parTransId="{3030482F-AA9D-43DE-8D22-76EB3CE8B0FB}" sibTransId="{A860AA8D-3132-4DCB-93AC-FD280CDC0714}"/>
    <dgm:cxn modelId="{D72AC6CC-A08E-4766-B381-FB297B43BAC4}" type="presOf" srcId="{B495B187-EAE0-4293-BB90-DAC491C88985}" destId="{720C0904-E649-45FD-A659-F117744E2273}" srcOrd="0" destOrd="0" presId="urn:microsoft.com/office/officeart/2005/8/layout/process4"/>
    <dgm:cxn modelId="{F5A678DE-7BAA-4DC3-BB52-F9CF685600F9}" type="presOf" srcId="{91129320-32CE-40C8-B3ED-2F811D236D20}" destId="{BA86DE7D-CA2B-422B-B528-A71E7247B91D}" srcOrd="1" destOrd="0" presId="urn:microsoft.com/office/officeart/2005/8/layout/process4"/>
    <dgm:cxn modelId="{A81C32ED-EDF6-4E5B-8AFE-A80C2FB9222F}" type="presParOf" srcId="{CDE43D16-AC00-4038-AA2F-C70D295130AE}" destId="{E32B306C-C012-4164-AFEE-EF59EA2A6E06}" srcOrd="0" destOrd="0" presId="urn:microsoft.com/office/officeart/2005/8/layout/process4"/>
    <dgm:cxn modelId="{65203710-EDAC-42A0-A9F5-D275451F359E}" type="presParOf" srcId="{E32B306C-C012-4164-AFEE-EF59EA2A6E06}" destId="{720C0904-E649-45FD-A659-F117744E2273}" srcOrd="0" destOrd="0" presId="urn:microsoft.com/office/officeart/2005/8/layout/process4"/>
    <dgm:cxn modelId="{6556CD05-B153-40EB-9F5C-EED7CF0F79F4}" type="presParOf" srcId="{CDE43D16-AC00-4038-AA2F-C70D295130AE}" destId="{4952085C-1C00-4462-83AB-847D103A76BE}" srcOrd="1" destOrd="0" presId="urn:microsoft.com/office/officeart/2005/8/layout/process4"/>
    <dgm:cxn modelId="{B7CEC4DA-C426-4B0E-A2DA-22E5EC6AC008}" type="presParOf" srcId="{CDE43D16-AC00-4038-AA2F-C70D295130AE}" destId="{09FCD0D1-8030-4B88-9418-6CAF104928CD}" srcOrd="2" destOrd="0" presId="urn:microsoft.com/office/officeart/2005/8/layout/process4"/>
    <dgm:cxn modelId="{58FF161B-8D48-4029-92DB-F5B4D772117E}" type="presParOf" srcId="{09FCD0D1-8030-4B88-9418-6CAF104928CD}" destId="{B9C2EC7B-0308-494C-B58A-E9EC0BAE02E8}" srcOrd="0" destOrd="0" presId="urn:microsoft.com/office/officeart/2005/8/layout/process4"/>
    <dgm:cxn modelId="{312DB7D2-A566-4D72-921A-E57D61B089D5}" type="presParOf" srcId="{CDE43D16-AC00-4038-AA2F-C70D295130AE}" destId="{5AC5C5D0-6913-4AD1-976C-C063A36FFDA5}" srcOrd="3" destOrd="0" presId="urn:microsoft.com/office/officeart/2005/8/layout/process4"/>
    <dgm:cxn modelId="{4900C7B3-E181-42C7-A357-C9098B761748}" type="presParOf" srcId="{CDE43D16-AC00-4038-AA2F-C70D295130AE}" destId="{B82E519E-AC0D-4CBB-A68C-2730652F52BB}" srcOrd="4" destOrd="0" presId="urn:microsoft.com/office/officeart/2005/8/layout/process4"/>
    <dgm:cxn modelId="{07F32DEF-1090-4D96-9976-59231AE6B2AA}" type="presParOf" srcId="{B82E519E-AC0D-4CBB-A68C-2730652F52BB}" destId="{7F9913B5-AA9C-4E24-A9C1-2E4C9AED9B43}" srcOrd="0" destOrd="0" presId="urn:microsoft.com/office/officeart/2005/8/layout/process4"/>
    <dgm:cxn modelId="{BE1CD086-1F71-4BA7-8936-005CC89D8333}" type="presParOf" srcId="{CDE43D16-AC00-4038-AA2F-C70D295130AE}" destId="{929C1141-36D8-4B88-BBF0-3ABF924269BE}" srcOrd="5" destOrd="0" presId="urn:microsoft.com/office/officeart/2005/8/layout/process4"/>
    <dgm:cxn modelId="{2BE3F83D-E18D-44F2-8E1E-D3E0912C37E1}" type="presParOf" srcId="{CDE43D16-AC00-4038-AA2F-C70D295130AE}" destId="{33C485F0-CCAA-4A9C-81C1-5A17CD3AD236}" srcOrd="6" destOrd="0" presId="urn:microsoft.com/office/officeart/2005/8/layout/process4"/>
    <dgm:cxn modelId="{231EEB0E-01AB-4B67-B702-1EC32CD1D597}" type="presParOf" srcId="{33C485F0-CCAA-4A9C-81C1-5A17CD3AD236}" destId="{A59D4188-5278-495F-8CFE-78A59B56D801}" srcOrd="0" destOrd="0" presId="urn:microsoft.com/office/officeart/2005/8/layout/process4"/>
    <dgm:cxn modelId="{45B616ED-0B93-454A-AD93-50FC4D12652F}" type="presParOf" srcId="{CDE43D16-AC00-4038-AA2F-C70D295130AE}" destId="{32731DB3-BED2-4911-8AC9-3CA431CAA36C}" srcOrd="7" destOrd="0" presId="urn:microsoft.com/office/officeart/2005/8/layout/process4"/>
    <dgm:cxn modelId="{EC5A6E9E-758A-4F21-A132-FDB6569BA64D}" type="presParOf" srcId="{CDE43D16-AC00-4038-AA2F-C70D295130AE}" destId="{C09B4BDC-7A6E-4907-B49D-9E055979518A}" srcOrd="8" destOrd="0" presId="urn:microsoft.com/office/officeart/2005/8/layout/process4"/>
    <dgm:cxn modelId="{E95E71BC-EB0E-407C-93C7-5A63C07E76AD}" type="presParOf" srcId="{C09B4BDC-7A6E-4907-B49D-9E055979518A}" destId="{47CEC1C5-C79F-4BA6-837E-63CDEF00BF5F}" srcOrd="0" destOrd="0" presId="urn:microsoft.com/office/officeart/2005/8/layout/process4"/>
    <dgm:cxn modelId="{1D033AFB-E684-4467-99B7-65AF6404C230}" type="presParOf" srcId="{C09B4BDC-7A6E-4907-B49D-9E055979518A}" destId="{BA86DE7D-CA2B-422B-B528-A71E7247B91D}" srcOrd="1" destOrd="0" presId="urn:microsoft.com/office/officeart/2005/8/layout/process4"/>
    <dgm:cxn modelId="{5783AEE6-42DF-4984-A057-0629B98BAA63}" type="presParOf" srcId="{C09B4BDC-7A6E-4907-B49D-9E055979518A}" destId="{7BDF22A9-B22A-4FB5-BC11-22441B34DC9F}" srcOrd="2" destOrd="0" presId="urn:microsoft.com/office/officeart/2005/8/layout/process4"/>
    <dgm:cxn modelId="{1C5CB5AC-F332-423F-BC5F-156E92F82340}" type="presParOf" srcId="{7BDF22A9-B22A-4FB5-BC11-22441B34DC9F}" destId="{0FA8E867-30CD-4761-AE6F-87BF5DCC1FFA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0C0904-E649-45FD-A659-F117744E2273}">
      <dsp:nvSpPr>
        <dsp:cNvPr id="0" name=""/>
        <dsp:cNvSpPr/>
      </dsp:nvSpPr>
      <dsp:spPr>
        <a:xfrm>
          <a:off x="0" y="3717205"/>
          <a:ext cx="6728479" cy="60983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NEW PROGRAM</a:t>
          </a:r>
        </a:p>
      </dsp:txBody>
      <dsp:txXfrm>
        <a:off x="0" y="3717205"/>
        <a:ext cx="6728479" cy="609838"/>
      </dsp:txXfrm>
    </dsp:sp>
    <dsp:sp modelId="{B9C2EC7B-0308-494C-B58A-E9EC0BAE02E8}">
      <dsp:nvSpPr>
        <dsp:cNvPr id="0" name=""/>
        <dsp:cNvSpPr/>
      </dsp:nvSpPr>
      <dsp:spPr>
        <a:xfrm rot="10800000">
          <a:off x="0" y="2770666"/>
          <a:ext cx="6728479" cy="937931"/>
        </a:xfrm>
        <a:prstGeom prst="upArrowCallout">
          <a:avLst/>
        </a:prstGeom>
        <a:solidFill>
          <a:schemeClr val="accent4">
            <a:hueOff val="-1482609"/>
            <a:satOff val="8784"/>
            <a:lumOff val="-153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University Council</a:t>
          </a:r>
        </a:p>
      </dsp:txBody>
      <dsp:txXfrm rot="10800000">
        <a:off x="0" y="2770666"/>
        <a:ext cx="6728479" cy="609439"/>
      </dsp:txXfrm>
    </dsp:sp>
    <dsp:sp modelId="{7F9913B5-AA9C-4E24-A9C1-2E4C9AED9B43}">
      <dsp:nvSpPr>
        <dsp:cNvPr id="0" name=""/>
        <dsp:cNvSpPr/>
      </dsp:nvSpPr>
      <dsp:spPr>
        <a:xfrm rot="10800000">
          <a:off x="0" y="1859637"/>
          <a:ext cx="6728479" cy="937931"/>
        </a:xfrm>
        <a:prstGeom prst="upArrowCallout">
          <a:avLst/>
        </a:prstGeom>
        <a:solidFill>
          <a:schemeClr val="accent4">
            <a:hueOff val="-2965218"/>
            <a:satOff val="17568"/>
            <a:lumOff val="-3068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University Assessment Committee</a:t>
          </a:r>
        </a:p>
      </dsp:txBody>
      <dsp:txXfrm rot="10800000">
        <a:off x="0" y="1859637"/>
        <a:ext cx="6728479" cy="609439"/>
      </dsp:txXfrm>
    </dsp:sp>
    <dsp:sp modelId="{A59D4188-5278-495F-8CFE-78A59B56D801}">
      <dsp:nvSpPr>
        <dsp:cNvPr id="0" name=""/>
        <dsp:cNvSpPr/>
      </dsp:nvSpPr>
      <dsp:spPr>
        <a:xfrm rot="10800000">
          <a:off x="0" y="930853"/>
          <a:ext cx="6728479" cy="937931"/>
        </a:xfrm>
        <a:prstGeom prst="upArrowCallout">
          <a:avLst/>
        </a:prstGeom>
        <a:solidFill>
          <a:schemeClr val="accent4">
            <a:hueOff val="-4447827"/>
            <a:satOff val="26352"/>
            <a:lumOff val="-460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Undergraduate OR Graduate Council</a:t>
          </a:r>
        </a:p>
      </dsp:txBody>
      <dsp:txXfrm rot="10800000">
        <a:off x="0" y="930853"/>
        <a:ext cx="6728479" cy="609439"/>
      </dsp:txXfrm>
    </dsp:sp>
    <dsp:sp modelId="{BA86DE7D-CA2B-422B-B528-A71E7247B91D}">
      <dsp:nvSpPr>
        <dsp:cNvPr id="0" name=""/>
        <dsp:cNvSpPr/>
      </dsp:nvSpPr>
      <dsp:spPr>
        <a:xfrm rot="10800000">
          <a:off x="0" y="2069"/>
          <a:ext cx="6728479" cy="937931"/>
        </a:xfrm>
        <a:prstGeom prst="upArrowCallout">
          <a:avLst/>
        </a:prstGeom>
        <a:solidFill>
          <a:schemeClr val="accent4">
            <a:hueOff val="-5930436"/>
            <a:satOff val="35136"/>
            <a:lumOff val="-6137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Review by IE </a:t>
          </a:r>
        </a:p>
      </dsp:txBody>
      <dsp:txXfrm rot="-10800000">
        <a:off x="0" y="2069"/>
        <a:ext cx="6728479" cy="329213"/>
      </dsp:txXfrm>
    </dsp:sp>
    <dsp:sp modelId="{0FA8E867-30CD-4761-AE6F-87BF5DCC1FFA}">
      <dsp:nvSpPr>
        <dsp:cNvPr id="0" name=""/>
        <dsp:cNvSpPr/>
      </dsp:nvSpPr>
      <dsp:spPr>
        <a:xfrm>
          <a:off x="0" y="331283"/>
          <a:ext cx="6728479" cy="280441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120904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Insure all basic documentation is included</a:t>
          </a:r>
        </a:p>
      </dsp:txBody>
      <dsp:txXfrm>
        <a:off x="0" y="331283"/>
        <a:ext cx="6728479" cy="2804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A7D5416-98BE-4630-8A70-16D2363FC6E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162F09-D1AD-47A1-B51E-E71BDB53593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66E5811-5E1E-460A-89B2-042EBE944E6D}" type="datetimeFigureOut">
              <a:rPr lang="en-US"/>
              <a:pPr>
                <a:defRPr/>
              </a:pPr>
              <a:t>12/7/2022</a:t>
            </a:fld>
            <a:endParaRPr lang="en-US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454B7123-C56A-47EE-A6E6-66E864C4F08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2856B8D2-EAB0-40A4-A5C2-FF6321DDFA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DE6C6C-0958-4351-BF23-30C59CD79A2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C7AEF5-8990-466C-9E4B-29C843E0CF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C2372C3-46F1-47FA-B26A-CCE498F813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64031C-AD5A-F746-A3C0-BA241D0EA46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8989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2372C3-46F1-47FA-B26A-CCE498F8132D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7412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3CF36C-7D56-44FD-81B7-D51BECA92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50CD2-17F1-4613-B085-3C0892567406}" type="datetimeFigureOut">
              <a:rPr lang="en-US"/>
              <a:pPr>
                <a:defRPr/>
              </a:pPr>
              <a:t>12/7/2022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4C86DE-9DC8-4751-AC6B-0C34A7CA0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B1A69E-A91C-4340-A410-018BBCE71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64735D-8CFB-4564-9A73-C38CA3FE8B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2597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447A22-F64B-4523-BDC6-ABDC4B8B3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E26E2-5D42-4798-AB61-70FB5A35A84C}" type="datetimeFigureOut">
              <a:rPr lang="en-US"/>
              <a:pPr>
                <a:defRPr/>
              </a:pPr>
              <a:t>12/7/2022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065094-597B-4964-8BA5-E108AAE86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36BCF4-35BE-4F57-BDDC-EDA3309B6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5294F2-2274-4D0E-B820-7F60D9514B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5945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FFC3E1-F455-456A-B69D-7360ABCEC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D48F8-6B0D-4282-B834-889EEB3F104C}" type="datetimeFigureOut">
              <a:rPr lang="en-US"/>
              <a:pPr>
                <a:defRPr/>
              </a:pPr>
              <a:t>12/7/2022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D2465A-98D7-44C2-8131-23652F897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81CCF0-946E-4400-8A2D-C0C6A0AB4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2168A-8FB2-4DEC-AA6B-94810A0652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5623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AF0E24-A415-42A2-B695-8DAD8861A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E2B03-9CC2-436F-A3C0-C8481446F555}" type="datetimeFigureOut">
              <a:rPr lang="en-US"/>
              <a:pPr>
                <a:defRPr/>
              </a:pPr>
              <a:t>12/7/2022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4E9AD7-B470-4129-B0DC-A92CAE2D6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FDCD45-1104-49F2-8D0E-E4E0E2C03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80947E-73D4-4E41-B90F-C82EA24A5D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5723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F7F0C0-8CB5-4421-A81E-B408A78C1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5E4B8F-D0E2-4AF8-AB7D-3DBF453BFC68}" type="datetimeFigureOut">
              <a:rPr lang="en-US"/>
              <a:pPr>
                <a:defRPr/>
              </a:pPr>
              <a:t>12/7/2022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3F8237-67D0-4E64-8092-7D4E66E80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388354-985F-47BA-B611-680BDBC45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320B1C-F33F-4AE2-9219-5E31861DEF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1813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47CE726-D480-4490-B295-6BAF7C5C6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19DCC-1D96-4245-AD7D-3E6D46AAFC6F}" type="datetimeFigureOut">
              <a:rPr lang="en-US"/>
              <a:pPr>
                <a:defRPr/>
              </a:pPr>
              <a:t>12/7/2022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CE2F588-4275-485F-9FC9-8B5FCFC12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3E1F60F-B2E0-494A-A037-9173C5226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48FDE-A3A9-4D88-A7B7-1B74A2BC06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3228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77A90E9-60AD-4A06-89EB-573E88451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6823D-B2A2-4E4B-B030-08A697031807}" type="datetimeFigureOut">
              <a:rPr lang="en-US"/>
              <a:pPr>
                <a:defRPr/>
              </a:pPr>
              <a:t>12/7/2022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9F4D370-FB60-4819-823E-139EEDF1F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1DF9019-E4D6-4728-9EE0-DC133CBA6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F8D5E-F872-419C-9D21-8870032D83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6936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13F555D-9864-4CCD-9AA0-85CD86EF5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B64C0-F5B1-470D-AD75-579CE5D51800}" type="datetimeFigureOut">
              <a:rPr lang="en-US"/>
              <a:pPr>
                <a:defRPr/>
              </a:pPr>
              <a:t>12/7/2022</a:t>
            </a:fld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A80FBBC-CBBD-4C66-A0DF-353B64A4C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2C63ED5-9A10-42BA-A610-22900ACFE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0E414-4070-4071-9CCB-B8183238D2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0853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6824054-FFBD-4983-BA0A-717708E70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72A8F2-EA6F-4D2B-BE12-FDEC3A239534}" type="datetimeFigureOut">
              <a:rPr lang="en-US"/>
              <a:pPr>
                <a:defRPr/>
              </a:pPr>
              <a:t>12/7/2022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3BFD749-1C04-44D6-AE11-1E9CC80EC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45D0D5C-173A-4277-9B72-935485097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1F4EA-2740-4615-8D2D-7B9F653ADC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8891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85A70D8-FC0F-4056-A009-3D24E3FB4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70E07-A0E1-4EF9-B0D4-AA9A7363D2E3}" type="datetimeFigureOut">
              <a:rPr lang="en-US"/>
              <a:pPr>
                <a:defRPr/>
              </a:pPr>
              <a:t>12/7/2022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BF56A6E-1D5B-4E20-A69B-718B240AB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D05BF26-38BD-4736-88E8-39619C681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83811-710D-48EC-BEA0-AA38EEFD1E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307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4729B6F-7DF3-4523-BAC0-247D60EEA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94801F-6C34-4553-8083-22F432F47011}" type="datetimeFigureOut">
              <a:rPr lang="en-US"/>
              <a:pPr>
                <a:defRPr/>
              </a:pPr>
              <a:t>12/7/2022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A1E6C6D-1C6C-4BCD-983B-4D16F8FFD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DB726FF-240F-41A7-821D-0EAFE9124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20D595-C23D-4FE5-B730-B01FC59873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1747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48033471-7A31-4C39-90BF-65310541E7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687B5171-0C6A-4656-A385-CF3BD7AA77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448401-A8B4-4855-9152-1C62A6135B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8C9F8D0-B8A5-468B-9A84-EB5546E2FFD2}" type="datetimeFigureOut">
              <a:rPr lang="en-US"/>
              <a:pPr>
                <a:defRPr/>
              </a:pPr>
              <a:t>12/7/2022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994578-5326-4083-99D4-11FED24CAD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2512BC-DBA9-4A37-B96C-FEFB11533F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2C5A06E-931E-4E27-A79D-7B28EEFFA8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emf"/><Relationship Id="rId7" Type="http://schemas.openxmlformats.org/officeDocument/2006/relationships/diagramColors" Target="../diagrams/colors1.xm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rovost.tcu.edu/sacscoc/qep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ie.tcu.edu/assessment/new-program/" TargetMode="External"/><Relationship Id="rId2" Type="http://schemas.openxmlformats.org/officeDocument/2006/relationships/hyperlink" Target="https://ie.tcu.edu/university-assessment-committee-meetings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2.emf"/><Relationship Id="rId4" Type="http://schemas.openxmlformats.org/officeDocument/2006/relationships/hyperlink" Target="https://ie.tcu.edu/assessment/existing-programs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D19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95C2411E-C0C0-4353-B4DE-949A90199B9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524000" y="2093913"/>
            <a:ext cx="9144000" cy="1028700"/>
          </a:xfrm>
        </p:spPr>
        <p:txBody>
          <a:bodyPr anchor="t"/>
          <a:lstStyle/>
          <a:p>
            <a:pPr eaLnBrk="1" hangingPunct="1"/>
            <a:r>
              <a:rPr lang="en-US" altLang="en-US" sz="4800" b="1">
                <a:solidFill>
                  <a:schemeClr val="bg1"/>
                </a:solidFill>
                <a:latin typeface="Arial Black" panose="020B0A04020102020204" pitchFamily="34" charset="0"/>
                <a:ea typeface="Aktiv Grotesk Black" pitchFamily="34" charset="0"/>
                <a:cs typeface="Arial Black" panose="020B0A04020102020204" pitchFamily="34" charset="0"/>
              </a:rPr>
              <a:t>University Assessment Committee</a:t>
            </a:r>
            <a:endParaRPr lang="en-US" altLang="en-US" sz="4800" b="1">
              <a:solidFill>
                <a:schemeClr val="bg1"/>
              </a:solidFill>
              <a:latin typeface="Arial Black" panose="020B0A04020102020204" pitchFamily="34" charset="0"/>
              <a:ea typeface="Aktiv Grotesk Light" pitchFamily="34" charset="0"/>
              <a:cs typeface="Arial Black" panose="020B0A04020102020204" pitchFamily="34" charset="0"/>
            </a:endParaRPr>
          </a:p>
        </p:txBody>
      </p:sp>
      <p:sp>
        <p:nvSpPr>
          <p:cNvPr id="3075" name="Subtitle 2">
            <a:extLst>
              <a:ext uri="{FF2B5EF4-FFF2-40B4-BE49-F238E27FC236}">
                <a16:creationId xmlns:a16="http://schemas.microsoft.com/office/drawing/2014/main" id="{2EA32150-CDF8-4E1E-91AC-A513AB6CBB8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524000" y="3505200"/>
            <a:ext cx="9144000" cy="509588"/>
          </a:xfrm>
        </p:spPr>
        <p:txBody>
          <a:bodyPr/>
          <a:lstStyle/>
          <a:p>
            <a:pPr eaLnBrk="1" hangingPunct="1"/>
            <a:endParaRPr lang="en-US" altLang="en-US">
              <a:solidFill>
                <a:schemeClr val="bg1"/>
              </a:solidFill>
              <a:latin typeface="Arial" panose="020B0604020202020204" pitchFamily="34" charset="0"/>
              <a:ea typeface="Aktiv Grotesk Light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316557-DFC9-4398-A999-11F91602AB30}"/>
              </a:ext>
            </a:extLst>
          </p:cNvPr>
          <p:cNvSpPr txBox="1"/>
          <p:nvPr/>
        </p:nvSpPr>
        <p:spPr>
          <a:xfrm>
            <a:off x="4843463" y="3979863"/>
            <a:ext cx="2505075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spc="3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Aktiv Grotesk Light" panose="020B0404020202020204" pitchFamily="34" charset="0"/>
                <a:cs typeface="Arial" panose="020B0604020202020204" pitchFamily="34" charset="0"/>
              </a:rPr>
              <a:t>December 8,2022</a:t>
            </a:r>
          </a:p>
        </p:txBody>
      </p:sp>
      <p:pic>
        <p:nvPicPr>
          <p:cNvPr id="3077" name="Picture 4">
            <a:extLst>
              <a:ext uri="{FF2B5EF4-FFF2-40B4-BE49-F238E27FC236}">
                <a16:creationId xmlns:a16="http://schemas.microsoft.com/office/drawing/2014/main" id="{01333F4F-03BD-4D95-89CD-E69B9BAB0D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1475" y="3608388"/>
            <a:ext cx="6248400" cy="328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10">
            <a:extLst>
              <a:ext uri="{FF2B5EF4-FFF2-40B4-BE49-F238E27FC236}">
                <a16:creationId xmlns:a16="http://schemas.microsoft.com/office/drawing/2014/main" id="{FF42BE53-42E9-4055-AC72-FBF5AD2868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225" y="5924550"/>
            <a:ext cx="1400175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11">
            <a:extLst>
              <a:ext uri="{FF2B5EF4-FFF2-40B4-BE49-F238E27FC236}">
                <a16:creationId xmlns:a16="http://schemas.microsoft.com/office/drawing/2014/main" id="{3BD1B4B7-0E48-464B-B4A6-DC8706814D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324600"/>
            <a:ext cx="15716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7A203AC-BBBD-4A38-B9E8-A0B5D3B3995D}"/>
              </a:ext>
            </a:extLst>
          </p:cNvPr>
          <p:cNvSpPr/>
          <p:nvPr/>
        </p:nvSpPr>
        <p:spPr>
          <a:xfrm>
            <a:off x="0" y="0"/>
            <a:ext cx="12192000" cy="1343025"/>
          </a:xfrm>
          <a:prstGeom prst="rect">
            <a:avLst/>
          </a:prstGeom>
          <a:solidFill>
            <a:srgbClr val="4D19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123" name="Title 1">
            <a:extLst>
              <a:ext uri="{FF2B5EF4-FFF2-40B4-BE49-F238E27FC236}">
                <a16:creationId xmlns:a16="http://schemas.microsoft.com/office/drawing/2014/main" id="{0F71AA87-2A90-4A48-B618-65818B9548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19150" y="652463"/>
            <a:ext cx="9055100" cy="525462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Programs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D98CEE-DFAD-4706-9A92-1F9FAC330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728" y="1502569"/>
            <a:ext cx="3749546" cy="4262437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sz="2000" dirty="0">
                <a:cs typeface="Arial" panose="020B0604020202020204" pitchFamily="34" charset="0"/>
              </a:rPr>
              <a:t>Digital Culture and Data Analytics-BS</a:t>
            </a:r>
          </a:p>
          <a:p>
            <a:pPr>
              <a:defRPr/>
            </a:pPr>
            <a:r>
              <a:rPr lang="en-US" sz="2000" dirty="0">
                <a:cs typeface="Arial" panose="020B0604020202020204" pitchFamily="34" charset="0"/>
              </a:rPr>
              <a:t>Health, Medicine and Social Justice-Undergraduate Certificate</a:t>
            </a:r>
          </a:p>
          <a:p>
            <a:pPr>
              <a:defRPr/>
            </a:pPr>
            <a:r>
              <a:rPr lang="en-US" sz="2000" dirty="0">
                <a:cs typeface="Arial" panose="020B0604020202020204" pitchFamily="34" charset="0"/>
              </a:rPr>
              <a:t>RULES:</a:t>
            </a:r>
          </a:p>
          <a:p>
            <a:pPr lvl="1">
              <a:defRPr/>
            </a:pPr>
            <a:r>
              <a:rPr lang="en-US" sz="1800" dirty="0">
                <a:cs typeface="Arial" panose="020B0604020202020204" pitchFamily="34" charset="0"/>
              </a:rPr>
              <a:t>Same rules as Undergraduate Council</a:t>
            </a:r>
          </a:p>
          <a:p>
            <a:pPr lvl="2">
              <a:defRPr/>
            </a:pPr>
            <a:r>
              <a:rPr lang="en-US" sz="1600" dirty="0">
                <a:cs typeface="Arial" panose="020B0604020202020204" pitchFamily="34" charset="0"/>
              </a:rPr>
              <a:t>Motion to review</a:t>
            </a:r>
          </a:p>
          <a:p>
            <a:pPr lvl="2">
              <a:defRPr/>
            </a:pPr>
            <a:r>
              <a:rPr lang="en-US" sz="1600" dirty="0">
                <a:cs typeface="Arial" panose="020B0604020202020204" pitchFamily="34" charset="0"/>
              </a:rPr>
              <a:t>Quick overview, with representatives here to answer any questions</a:t>
            </a:r>
          </a:p>
          <a:p>
            <a:pPr lvl="2">
              <a:defRPr/>
            </a:pPr>
            <a:r>
              <a:rPr lang="en-US" sz="1600" dirty="0">
                <a:cs typeface="Arial" panose="020B0604020202020204" pitchFamily="34" charset="0"/>
              </a:rPr>
              <a:t>Vote Yay, or Nay to move on to University Council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B3F0BC3-D4E3-4597-B131-57CFC31A0B05}"/>
              </a:ext>
            </a:extLst>
          </p:cNvPr>
          <p:cNvSpPr txBox="1"/>
          <p:nvPr/>
        </p:nvSpPr>
        <p:spPr>
          <a:xfrm>
            <a:off x="857250" y="334963"/>
            <a:ext cx="6946900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spc="3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Aktiv Grotesk Light" panose="020B0404020202020204" pitchFamily="34" charset="0"/>
                <a:cs typeface="Arial" panose="020B0604020202020204" pitchFamily="34" charset="0"/>
              </a:rPr>
              <a:t>University Assessment Committee</a:t>
            </a:r>
          </a:p>
        </p:txBody>
      </p:sp>
      <p:pic>
        <p:nvPicPr>
          <p:cNvPr id="5126" name="Picture 12">
            <a:extLst>
              <a:ext uri="{FF2B5EF4-FFF2-40B4-BE49-F238E27FC236}">
                <a16:creationId xmlns:a16="http://schemas.microsoft.com/office/drawing/2014/main" id="{96210931-46B6-4A8C-9B2B-EC8D5FB528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225" y="5924550"/>
            <a:ext cx="1400175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8">
            <a:extLst>
              <a:ext uri="{FF2B5EF4-FFF2-40B4-BE49-F238E27FC236}">
                <a16:creationId xmlns:a16="http://schemas.microsoft.com/office/drawing/2014/main" id="{426988E0-A1B1-4390-8A51-4A3A832ADA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8913" y="6324600"/>
            <a:ext cx="1573212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87D83CF0-79E9-4678-99DD-5C237A8502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45650240"/>
              </p:ext>
            </p:extLst>
          </p:nvPr>
        </p:nvGraphicFramePr>
        <p:xfrm>
          <a:off x="5085038" y="1382713"/>
          <a:ext cx="6728479" cy="4329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3">
            <a:extLst>
              <a:ext uri="{FF2B5EF4-FFF2-40B4-BE49-F238E27FC236}">
                <a16:creationId xmlns:a16="http://schemas.microsoft.com/office/drawing/2014/main" id="{7D37EF66-EC7B-1D47-84A5-C9300DD67C4D}"/>
              </a:ext>
            </a:extLst>
          </p:cNvPr>
          <p:cNvSpPr/>
          <p:nvPr/>
        </p:nvSpPr>
        <p:spPr>
          <a:xfrm>
            <a:off x="5610103" y="-11842"/>
            <a:ext cx="9035323" cy="6869842"/>
          </a:xfrm>
          <a:custGeom>
            <a:avLst/>
            <a:gdLst>
              <a:gd name="connsiteX0" fmla="*/ 0 w 3727939"/>
              <a:gd name="connsiteY0" fmla="*/ 0 h 6193474"/>
              <a:gd name="connsiteX1" fmla="*/ 3727939 w 3727939"/>
              <a:gd name="connsiteY1" fmla="*/ 0 h 6193474"/>
              <a:gd name="connsiteX2" fmla="*/ 3727939 w 3727939"/>
              <a:gd name="connsiteY2" fmla="*/ 6193474 h 6193474"/>
              <a:gd name="connsiteX3" fmla="*/ 0 w 3727939"/>
              <a:gd name="connsiteY3" fmla="*/ 6193474 h 6193474"/>
              <a:gd name="connsiteX4" fmla="*/ 0 w 3727939"/>
              <a:gd name="connsiteY4" fmla="*/ 0 h 6193474"/>
              <a:gd name="connsiteX0" fmla="*/ 0 w 7425954"/>
              <a:gd name="connsiteY0" fmla="*/ 0 h 6193474"/>
              <a:gd name="connsiteX1" fmla="*/ 7425954 w 7425954"/>
              <a:gd name="connsiteY1" fmla="*/ 959867 h 6193474"/>
              <a:gd name="connsiteX2" fmla="*/ 3727939 w 7425954"/>
              <a:gd name="connsiteY2" fmla="*/ 6193474 h 6193474"/>
              <a:gd name="connsiteX3" fmla="*/ 0 w 7425954"/>
              <a:gd name="connsiteY3" fmla="*/ 6193474 h 6193474"/>
              <a:gd name="connsiteX4" fmla="*/ 0 w 7425954"/>
              <a:gd name="connsiteY4" fmla="*/ 0 h 6193474"/>
              <a:gd name="connsiteX0" fmla="*/ 4728610 w 7425954"/>
              <a:gd name="connsiteY0" fmla="*/ 0 h 5253815"/>
              <a:gd name="connsiteX1" fmla="*/ 7425954 w 7425954"/>
              <a:gd name="connsiteY1" fmla="*/ 20208 h 5253815"/>
              <a:gd name="connsiteX2" fmla="*/ 3727939 w 7425954"/>
              <a:gd name="connsiteY2" fmla="*/ 5253815 h 5253815"/>
              <a:gd name="connsiteX3" fmla="*/ 0 w 7425954"/>
              <a:gd name="connsiteY3" fmla="*/ 5253815 h 5253815"/>
              <a:gd name="connsiteX4" fmla="*/ 4728610 w 7425954"/>
              <a:gd name="connsiteY4" fmla="*/ 0 h 5253815"/>
              <a:gd name="connsiteX0" fmla="*/ 4728610 w 7446162"/>
              <a:gd name="connsiteY0" fmla="*/ 0 h 5253815"/>
              <a:gd name="connsiteX1" fmla="*/ 7446162 w 7446162"/>
              <a:gd name="connsiteY1" fmla="*/ 0 h 5253815"/>
              <a:gd name="connsiteX2" fmla="*/ 3727939 w 7446162"/>
              <a:gd name="connsiteY2" fmla="*/ 5253815 h 5253815"/>
              <a:gd name="connsiteX3" fmla="*/ 0 w 7446162"/>
              <a:gd name="connsiteY3" fmla="*/ 5253815 h 5253815"/>
              <a:gd name="connsiteX4" fmla="*/ 4728610 w 7446162"/>
              <a:gd name="connsiteY4" fmla="*/ 0 h 5253815"/>
              <a:gd name="connsiteX0" fmla="*/ 4728610 w 7446162"/>
              <a:gd name="connsiteY0" fmla="*/ 0 h 5253815"/>
              <a:gd name="connsiteX1" fmla="*/ 7446162 w 7446162"/>
              <a:gd name="connsiteY1" fmla="*/ 0 h 5253815"/>
              <a:gd name="connsiteX2" fmla="*/ 2747864 w 7446162"/>
              <a:gd name="connsiteY2" fmla="*/ 5253815 h 5253815"/>
              <a:gd name="connsiteX3" fmla="*/ 0 w 7446162"/>
              <a:gd name="connsiteY3" fmla="*/ 5253815 h 5253815"/>
              <a:gd name="connsiteX4" fmla="*/ 4728610 w 7446162"/>
              <a:gd name="connsiteY4" fmla="*/ 0 h 5253815"/>
              <a:gd name="connsiteX0" fmla="*/ 4728610 w 7446162"/>
              <a:gd name="connsiteY0" fmla="*/ 0 h 5253815"/>
              <a:gd name="connsiteX1" fmla="*/ 7446162 w 7446162"/>
              <a:gd name="connsiteY1" fmla="*/ 0 h 5253815"/>
              <a:gd name="connsiteX2" fmla="*/ 2712501 w 7446162"/>
              <a:gd name="connsiteY2" fmla="*/ 5253815 h 5253815"/>
              <a:gd name="connsiteX3" fmla="*/ 0 w 7446162"/>
              <a:gd name="connsiteY3" fmla="*/ 5253815 h 5253815"/>
              <a:gd name="connsiteX4" fmla="*/ 4728610 w 7446162"/>
              <a:gd name="connsiteY4" fmla="*/ 0 h 5253815"/>
              <a:gd name="connsiteX0" fmla="*/ 4728610 w 7446162"/>
              <a:gd name="connsiteY0" fmla="*/ 0 h 5253815"/>
              <a:gd name="connsiteX1" fmla="*/ 7446162 w 7446162"/>
              <a:gd name="connsiteY1" fmla="*/ 0 h 5253815"/>
              <a:gd name="connsiteX2" fmla="*/ 2692293 w 7446162"/>
              <a:gd name="connsiteY2" fmla="*/ 5248763 h 5253815"/>
              <a:gd name="connsiteX3" fmla="*/ 0 w 7446162"/>
              <a:gd name="connsiteY3" fmla="*/ 5253815 h 5253815"/>
              <a:gd name="connsiteX4" fmla="*/ 4728610 w 7446162"/>
              <a:gd name="connsiteY4" fmla="*/ 0 h 5253815"/>
              <a:gd name="connsiteX0" fmla="*/ 4728610 w 7446162"/>
              <a:gd name="connsiteY0" fmla="*/ 0 h 5253815"/>
              <a:gd name="connsiteX1" fmla="*/ 7446162 w 7446162"/>
              <a:gd name="connsiteY1" fmla="*/ 0 h 5253815"/>
              <a:gd name="connsiteX2" fmla="*/ 2724043 w 7446162"/>
              <a:gd name="connsiteY2" fmla="*/ 5245588 h 5253815"/>
              <a:gd name="connsiteX3" fmla="*/ 0 w 7446162"/>
              <a:gd name="connsiteY3" fmla="*/ 5253815 h 5253815"/>
              <a:gd name="connsiteX4" fmla="*/ 4728610 w 7446162"/>
              <a:gd name="connsiteY4" fmla="*/ 0 h 5253815"/>
              <a:gd name="connsiteX0" fmla="*/ 4728610 w 7446162"/>
              <a:gd name="connsiteY0" fmla="*/ 0 h 5253815"/>
              <a:gd name="connsiteX1" fmla="*/ 7446162 w 7446162"/>
              <a:gd name="connsiteY1" fmla="*/ 0 h 5253815"/>
              <a:gd name="connsiteX2" fmla="*/ 2758968 w 7446162"/>
              <a:gd name="connsiteY2" fmla="*/ 5251938 h 5253815"/>
              <a:gd name="connsiteX3" fmla="*/ 0 w 7446162"/>
              <a:gd name="connsiteY3" fmla="*/ 5253815 h 5253815"/>
              <a:gd name="connsiteX4" fmla="*/ 4728610 w 7446162"/>
              <a:gd name="connsiteY4" fmla="*/ 0 h 5253815"/>
              <a:gd name="connsiteX0" fmla="*/ 4728610 w 7446162"/>
              <a:gd name="connsiteY0" fmla="*/ 0 h 5253815"/>
              <a:gd name="connsiteX1" fmla="*/ 7446162 w 7446162"/>
              <a:gd name="connsiteY1" fmla="*/ 0 h 5253815"/>
              <a:gd name="connsiteX2" fmla="*/ 2720868 w 7446162"/>
              <a:gd name="connsiteY2" fmla="*/ 5245588 h 5253815"/>
              <a:gd name="connsiteX3" fmla="*/ 0 w 7446162"/>
              <a:gd name="connsiteY3" fmla="*/ 5253815 h 5253815"/>
              <a:gd name="connsiteX4" fmla="*/ 4728610 w 7446162"/>
              <a:gd name="connsiteY4" fmla="*/ 0 h 5253815"/>
              <a:gd name="connsiteX0" fmla="*/ 4728610 w 7446162"/>
              <a:gd name="connsiteY0" fmla="*/ 0 h 5267813"/>
              <a:gd name="connsiteX1" fmla="*/ 7446162 w 7446162"/>
              <a:gd name="connsiteY1" fmla="*/ 0 h 5267813"/>
              <a:gd name="connsiteX2" fmla="*/ 2704993 w 7446162"/>
              <a:gd name="connsiteY2" fmla="*/ 5267813 h 5267813"/>
              <a:gd name="connsiteX3" fmla="*/ 0 w 7446162"/>
              <a:gd name="connsiteY3" fmla="*/ 5253815 h 5267813"/>
              <a:gd name="connsiteX4" fmla="*/ 4728610 w 7446162"/>
              <a:gd name="connsiteY4" fmla="*/ 0 h 5267813"/>
              <a:gd name="connsiteX0" fmla="*/ 4728610 w 7446162"/>
              <a:gd name="connsiteY0" fmla="*/ 0 h 5255113"/>
              <a:gd name="connsiteX1" fmla="*/ 7446162 w 7446162"/>
              <a:gd name="connsiteY1" fmla="*/ 0 h 5255113"/>
              <a:gd name="connsiteX2" fmla="*/ 2711343 w 7446162"/>
              <a:gd name="connsiteY2" fmla="*/ 5255113 h 5255113"/>
              <a:gd name="connsiteX3" fmla="*/ 0 w 7446162"/>
              <a:gd name="connsiteY3" fmla="*/ 5253815 h 5255113"/>
              <a:gd name="connsiteX4" fmla="*/ 4728610 w 7446162"/>
              <a:gd name="connsiteY4" fmla="*/ 0 h 5255113"/>
              <a:gd name="connsiteX0" fmla="*/ 4728610 w 7446162"/>
              <a:gd name="connsiteY0" fmla="*/ 0 h 5255113"/>
              <a:gd name="connsiteX1" fmla="*/ 7446162 w 7446162"/>
              <a:gd name="connsiteY1" fmla="*/ 0 h 5255113"/>
              <a:gd name="connsiteX2" fmla="*/ 2717693 w 7446162"/>
              <a:gd name="connsiteY2" fmla="*/ 5255113 h 5255113"/>
              <a:gd name="connsiteX3" fmla="*/ 0 w 7446162"/>
              <a:gd name="connsiteY3" fmla="*/ 5253815 h 5255113"/>
              <a:gd name="connsiteX4" fmla="*/ 4728610 w 7446162"/>
              <a:gd name="connsiteY4" fmla="*/ 0 h 5255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46162" h="5255113">
                <a:moveTo>
                  <a:pt x="4728610" y="0"/>
                </a:moveTo>
                <a:lnTo>
                  <a:pt x="7446162" y="0"/>
                </a:lnTo>
                <a:lnTo>
                  <a:pt x="2717693" y="5255113"/>
                </a:lnTo>
                <a:lnTo>
                  <a:pt x="0" y="5253815"/>
                </a:lnTo>
                <a:lnTo>
                  <a:pt x="472861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975866" dist="422175" dir="2700000" algn="tl" rotWithShape="0">
              <a:prstClr val="black">
                <a:alpha val="5207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65F17EC8-B585-764A-9879-46C19E00C21F}"/>
              </a:ext>
            </a:extLst>
          </p:cNvPr>
          <p:cNvSpPr/>
          <p:nvPr/>
        </p:nvSpPr>
        <p:spPr>
          <a:xfrm>
            <a:off x="5456828" y="-11842"/>
            <a:ext cx="9734132" cy="6869842"/>
          </a:xfrm>
          <a:custGeom>
            <a:avLst/>
            <a:gdLst>
              <a:gd name="connsiteX0" fmla="*/ 0 w 3727939"/>
              <a:gd name="connsiteY0" fmla="*/ 0 h 6193474"/>
              <a:gd name="connsiteX1" fmla="*/ 3727939 w 3727939"/>
              <a:gd name="connsiteY1" fmla="*/ 0 h 6193474"/>
              <a:gd name="connsiteX2" fmla="*/ 3727939 w 3727939"/>
              <a:gd name="connsiteY2" fmla="*/ 6193474 h 6193474"/>
              <a:gd name="connsiteX3" fmla="*/ 0 w 3727939"/>
              <a:gd name="connsiteY3" fmla="*/ 6193474 h 6193474"/>
              <a:gd name="connsiteX4" fmla="*/ 0 w 3727939"/>
              <a:gd name="connsiteY4" fmla="*/ 0 h 6193474"/>
              <a:gd name="connsiteX0" fmla="*/ 0 w 7425954"/>
              <a:gd name="connsiteY0" fmla="*/ 0 h 6193474"/>
              <a:gd name="connsiteX1" fmla="*/ 7425954 w 7425954"/>
              <a:gd name="connsiteY1" fmla="*/ 959867 h 6193474"/>
              <a:gd name="connsiteX2" fmla="*/ 3727939 w 7425954"/>
              <a:gd name="connsiteY2" fmla="*/ 6193474 h 6193474"/>
              <a:gd name="connsiteX3" fmla="*/ 0 w 7425954"/>
              <a:gd name="connsiteY3" fmla="*/ 6193474 h 6193474"/>
              <a:gd name="connsiteX4" fmla="*/ 0 w 7425954"/>
              <a:gd name="connsiteY4" fmla="*/ 0 h 6193474"/>
              <a:gd name="connsiteX0" fmla="*/ 4728610 w 7425954"/>
              <a:gd name="connsiteY0" fmla="*/ 0 h 5253815"/>
              <a:gd name="connsiteX1" fmla="*/ 7425954 w 7425954"/>
              <a:gd name="connsiteY1" fmla="*/ 20208 h 5253815"/>
              <a:gd name="connsiteX2" fmla="*/ 3727939 w 7425954"/>
              <a:gd name="connsiteY2" fmla="*/ 5253815 h 5253815"/>
              <a:gd name="connsiteX3" fmla="*/ 0 w 7425954"/>
              <a:gd name="connsiteY3" fmla="*/ 5253815 h 5253815"/>
              <a:gd name="connsiteX4" fmla="*/ 4728610 w 7425954"/>
              <a:gd name="connsiteY4" fmla="*/ 0 h 5253815"/>
              <a:gd name="connsiteX0" fmla="*/ 4728610 w 7446162"/>
              <a:gd name="connsiteY0" fmla="*/ 0 h 5253815"/>
              <a:gd name="connsiteX1" fmla="*/ 7446162 w 7446162"/>
              <a:gd name="connsiteY1" fmla="*/ 0 h 5253815"/>
              <a:gd name="connsiteX2" fmla="*/ 3727939 w 7446162"/>
              <a:gd name="connsiteY2" fmla="*/ 5253815 h 5253815"/>
              <a:gd name="connsiteX3" fmla="*/ 0 w 7446162"/>
              <a:gd name="connsiteY3" fmla="*/ 5253815 h 5253815"/>
              <a:gd name="connsiteX4" fmla="*/ 4728610 w 7446162"/>
              <a:gd name="connsiteY4" fmla="*/ 0 h 5253815"/>
              <a:gd name="connsiteX0" fmla="*/ 4728610 w 7446162"/>
              <a:gd name="connsiteY0" fmla="*/ 0 h 5253815"/>
              <a:gd name="connsiteX1" fmla="*/ 7446162 w 7446162"/>
              <a:gd name="connsiteY1" fmla="*/ 0 h 5253815"/>
              <a:gd name="connsiteX2" fmla="*/ 2747864 w 7446162"/>
              <a:gd name="connsiteY2" fmla="*/ 5253815 h 5253815"/>
              <a:gd name="connsiteX3" fmla="*/ 0 w 7446162"/>
              <a:gd name="connsiteY3" fmla="*/ 5253815 h 5253815"/>
              <a:gd name="connsiteX4" fmla="*/ 4728610 w 7446162"/>
              <a:gd name="connsiteY4" fmla="*/ 0 h 5253815"/>
              <a:gd name="connsiteX0" fmla="*/ 4728610 w 7446162"/>
              <a:gd name="connsiteY0" fmla="*/ 0 h 5253815"/>
              <a:gd name="connsiteX1" fmla="*/ 7446162 w 7446162"/>
              <a:gd name="connsiteY1" fmla="*/ 0 h 5253815"/>
              <a:gd name="connsiteX2" fmla="*/ 2712501 w 7446162"/>
              <a:gd name="connsiteY2" fmla="*/ 5253815 h 5253815"/>
              <a:gd name="connsiteX3" fmla="*/ 0 w 7446162"/>
              <a:gd name="connsiteY3" fmla="*/ 5253815 h 5253815"/>
              <a:gd name="connsiteX4" fmla="*/ 4728610 w 7446162"/>
              <a:gd name="connsiteY4" fmla="*/ 0 h 5253815"/>
              <a:gd name="connsiteX0" fmla="*/ 4728610 w 7446162"/>
              <a:gd name="connsiteY0" fmla="*/ 0 h 5253815"/>
              <a:gd name="connsiteX1" fmla="*/ 7446162 w 7446162"/>
              <a:gd name="connsiteY1" fmla="*/ 0 h 5253815"/>
              <a:gd name="connsiteX2" fmla="*/ 2692293 w 7446162"/>
              <a:gd name="connsiteY2" fmla="*/ 5248763 h 5253815"/>
              <a:gd name="connsiteX3" fmla="*/ 0 w 7446162"/>
              <a:gd name="connsiteY3" fmla="*/ 5253815 h 5253815"/>
              <a:gd name="connsiteX4" fmla="*/ 4728610 w 7446162"/>
              <a:gd name="connsiteY4" fmla="*/ 0 h 5253815"/>
              <a:gd name="connsiteX0" fmla="*/ 4728610 w 7446162"/>
              <a:gd name="connsiteY0" fmla="*/ 0 h 5253815"/>
              <a:gd name="connsiteX1" fmla="*/ 7446162 w 7446162"/>
              <a:gd name="connsiteY1" fmla="*/ 0 h 5253815"/>
              <a:gd name="connsiteX2" fmla="*/ 2724043 w 7446162"/>
              <a:gd name="connsiteY2" fmla="*/ 5245588 h 5253815"/>
              <a:gd name="connsiteX3" fmla="*/ 0 w 7446162"/>
              <a:gd name="connsiteY3" fmla="*/ 5253815 h 5253815"/>
              <a:gd name="connsiteX4" fmla="*/ 4728610 w 7446162"/>
              <a:gd name="connsiteY4" fmla="*/ 0 h 5253815"/>
              <a:gd name="connsiteX0" fmla="*/ 4728610 w 7446162"/>
              <a:gd name="connsiteY0" fmla="*/ 0 h 5253815"/>
              <a:gd name="connsiteX1" fmla="*/ 7446162 w 7446162"/>
              <a:gd name="connsiteY1" fmla="*/ 0 h 5253815"/>
              <a:gd name="connsiteX2" fmla="*/ 2758968 w 7446162"/>
              <a:gd name="connsiteY2" fmla="*/ 5251938 h 5253815"/>
              <a:gd name="connsiteX3" fmla="*/ 0 w 7446162"/>
              <a:gd name="connsiteY3" fmla="*/ 5253815 h 5253815"/>
              <a:gd name="connsiteX4" fmla="*/ 4728610 w 7446162"/>
              <a:gd name="connsiteY4" fmla="*/ 0 h 5253815"/>
              <a:gd name="connsiteX0" fmla="*/ 4728610 w 7446162"/>
              <a:gd name="connsiteY0" fmla="*/ 0 h 5253815"/>
              <a:gd name="connsiteX1" fmla="*/ 7446162 w 7446162"/>
              <a:gd name="connsiteY1" fmla="*/ 0 h 5253815"/>
              <a:gd name="connsiteX2" fmla="*/ 2720868 w 7446162"/>
              <a:gd name="connsiteY2" fmla="*/ 5245588 h 5253815"/>
              <a:gd name="connsiteX3" fmla="*/ 0 w 7446162"/>
              <a:gd name="connsiteY3" fmla="*/ 5253815 h 5253815"/>
              <a:gd name="connsiteX4" fmla="*/ 4728610 w 7446162"/>
              <a:gd name="connsiteY4" fmla="*/ 0 h 5253815"/>
              <a:gd name="connsiteX0" fmla="*/ 4728610 w 7446162"/>
              <a:gd name="connsiteY0" fmla="*/ 0 h 5267813"/>
              <a:gd name="connsiteX1" fmla="*/ 7446162 w 7446162"/>
              <a:gd name="connsiteY1" fmla="*/ 0 h 5267813"/>
              <a:gd name="connsiteX2" fmla="*/ 2704993 w 7446162"/>
              <a:gd name="connsiteY2" fmla="*/ 5267813 h 5267813"/>
              <a:gd name="connsiteX3" fmla="*/ 0 w 7446162"/>
              <a:gd name="connsiteY3" fmla="*/ 5253815 h 5267813"/>
              <a:gd name="connsiteX4" fmla="*/ 4728610 w 7446162"/>
              <a:gd name="connsiteY4" fmla="*/ 0 h 5267813"/>
              <a:gd name="connsiteX0" fmla="*/ 4728610 w 7446162"/>
              <a:gd name="connsiteY0" fmla="*/ 0 h 5255113"/>
              <a:gd name="connsiteX1" fmla="*/ 7446162 w 7446162"/>
              <a:gd name="connsiteY1" fmla="*/ 0 h 5255113"/>
              <a:gd name="connsiteX2" fmla="*/ 2711343 w 7446162"/>
              <a:gd name="connsiteY2" fmla="*/ 5255113 h 5255113"/>
              <a:gd name="connsiteX3" fmla="*/ 0 w 7446162"/>
              <a:gd name="connsiteY3" fmla="*/ 5253815 h 5255113"/>
              <a:gd name="connsiteX4" fmla="*/ 4728610 w 7446162"/>
              <a:gd name="connsiteY4" fmla="*/ 0 h 5255113"/>
              <a:gd name="connsiteX0" fmla="*/ 4728610 w 7446162"/>
              <a:gd name="connsiteY0" fmla="*/ 0 h 5255113"/>
              <a:gd name="connsiteX1" fmla="*/ 7446162 w 7446162"/>
              <a:gd name="connsiteY1" fmla="*/ 0 h 5255113"/>
              <a:gd name="connsiteX2" fmla="*/ 2717693 w 7446162"/>
              <a:gd name="connsiteY2" fmla="*/ 5255113 h 5255113"/>
              <a:gd name="connsiteX3" fmla="*/ 0 w 7446162"/>
              <a:gd name="connsiteY3" fmla="*/ 5253815 h 5255113"/>
              <a:gd name="connsiteX4" fmla="*/ 4728610 w 7446162"/>
              <a:gd name="connsiteY4" fmla="*/ 0 h 5255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46162" h="5255113">
                <a:moveTo>
                  <a:pt x="4728610" y="0"/>
                </a:moveTo>
                <a:lnTo>
                  <a:pt x="7446162" y="0"/>
                </a:lnTo>
                <a:lnTo>
                  <a:pt x="2717693" y="5255113"/>
                </a:lnTo>
                <a:lnTo>
                  <a:pt x="0" y="5253815"/>
                </a:lnTo>
                <a:lnTo>
                  <a:pt x="472861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9C5E80F-AE4A-2E4A-8546-BBE6DB82D591}"/>
              </a:ext>
            </a:extLst>
          </p:cNvPr>
          <p:cNvSpPr txBox="1"/>
          <p:nvPr/>
        </p:nvSpPr>
        <p:spPr>
          <a:xfrm>
            <a:off x="402122" y="1847503"/>
            <a:ext cx="10464146" cy="4951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4D1979"/>
                </a:solidFill>
              </a:rPr>
              <a:t>Help students achieve greater social self-awareness </a:t>
            </a:r>
            <a:r>
              <a:rPr lang="en-US" sz="2400" dirty="0"/>
              <a:t>– of themselves as unique individuals within diverse communities – by embedding this learning into their academic coursework.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4D1979"/>
                </a:solidFill>
              </a:rPr>
              <a:t>Support faculty</a:t>
            </a:r>
            <a:r>
              <a:rPr lang="en-US" sz="2400" dirty="0">
                <a:solidFill>
                  <a:srgbClr val="4D1979"/>
                </a:solidFill>
              </a:rPr>
              <a:t> </a:t>
            </a:r>
            <a:r>
              <a:rPr lang="en-US" sz="2400" dirty="0"/>
              <a:t>in developing new or existing courses that enable students to achieve this learning outcome.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4D1979"/>
                </a:solidFill>
              </a:rPr>
              <a:t>Assess the learning outcome </a:t>
            </a:r>
            <a:r>
              <a:rPr lang="en-US" sz="2400" dirty="0"/>
              <a:t>by determining how well students: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4D1979"/>
                </a:solidFill>
              </a:rPr>
              <a:t>Define</a:t>
            </a:r>
            <a:r>
              <a:rPr lang="en-US" sz="2400" dirty="0"/>
              <a:t> key concepts associated with identity and the formation of           social identities.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4D1979"/>
                </a:solidFill>
              </a:rPr>
              <a:t>Explain</a:t>
            </a:r>
            <a:r>
              <a:rPr lang="en-US" sz="2400" dirty="0"/>
              <a:t> how one’s values, norms, biases and practices continually                    shape identity.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4D1979"/>
                </a:solidFill>
              </a:rPr>
              <a:t>Illustrate</a:t>
            </a:r>
            <a:r>
              <a:rPr lang="en-US" sz="2400" dirty="0"/>
              <a:t> how one’s developing identity informs relationships.</a:t>
            </a:r>
          </a:p>
          <a:p>
            <a:pPr>
              <a:lnSpc>
                <a:spcPts val="3880"/>
              </a:lnSpc>
              <a:buSzPct val="90000"/>
            </a:pPr>
            <a:r>
              <a:rPr lang="en-US" b="1" dirty="0">
                <a:solidFill>
                  <a:schemeClr val="tx2"/>
                </a:solidFill>
                <a:latin typeface="+mn-lt"/>
                <a:ea typeface="Aktiv Grotesk Light" panose="020B0404020202020204" pitchFamily="34" charset="0"/>
                <a:cs typeface="Arial" panose="020B0604020202020204" pitchFamily="34" charset="0"/>
              </a:rPr>
              <a:t>For more information about the QEP please visit </a:t>
            </a:r>
            <a:r>
              <a:rPr lang="en-US" b="1" dirty="0">
                <a:solidFill>
                  <a:schemeClr val="accent5"/>
                </a:solidFill>
                <a:latin typeface="+mn-lt"/>
                <a:ea typeface="Aktiv Grotesk Light" panose="020B04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https://provost.tcu.edu/sacscoc/qep/</a:t>
            </a:r>
            <a:r>
              <a:rPr lang="en-US" b="1" dirty="0">
                <a:solidFill>
                  <a:schemeClr val="accent5"/>
                </a:solidFill>
                <a:latin typeface="+mn-lt"/>
                <a:ea typeface="Aktiv Grotesk Light" panose="020B04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A9B7E9E-D4A8-1B4B-9F39-6A166102F475}"/>
              </a:ext>
            </a:extLst>
          </p:cNvPr>
          <p:cNvSpPr txBox="1">
            <a:spLocks noChangeAspect="1"/>
          </p:cNvSpPr>
          <p:nvPr/>
        </p:nvSpPr>
        <p:spPr>
          <a:xfrm>
            <a:off x="402122" y="278296"/>
            <a:ext cx="10901982" cy="126194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ea typeface="Aktiv Grotesk" panose="020B05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CCE3934-837A-5628-6C5A-D42928369E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09372" y="5219150"/>
            <a:ext cx="988986" cy="13104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B8408B2-CF52-4328-A214-672984F193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642535" y="-554623"/>
            <a:ext cx="7450571" cy="358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140892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7A203AC-BBBD-4A38-B9E8-A0B5D3B3995D}"/>
              </a:ext>
            </a:extLst>
          </p:cNvPr>
          <p:cNvSpPr/>
          <p:nvPr/>
        </p:nvSpPr>
        <p:spPr>
          <a:xfrm>
            <a:off x="0" y="0"/>
            <a:ext cx="12192000" cy="1343025"/>
          </a:xfrm>
          <a:prstGeom prst="rect">
            <a:avLst/>
          </a:prstGeom>
          <a:solidFill>
            <a:srgbClr val="4D19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123" name="Title 1">
            <a:extLst>
              <a:ext uri="{FF2B5EF4-FFF2-40B4-BE49-F238E27FC236}">
                <a16:creationId xmlns:a16="http://schemas.microsoft.com/office/drawing/2014/main" id="{0F71AA87-2A90-4A48-B618-65818B9548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19150" y="652463"/>
            <a:ext cx="9055100" cy="525462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D98CEE-DFAD-4706-9A92-1F9FAC330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727" y="1503509"/>
            <a:ext cx="11635064" cy="4262437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dirty="0">
                <a:cs typeface="Arial" panose="020B0604020202020204" pitchFamily="34" charset="0"/>
              </a:rPr>
              <a:t>SACSCOC</a:t>
            </a:r>
          </a:p>
          <a:p>
            <a:pPr lvl="1">
              <a:defRPr/>
            </a:pPr>
            <a:r>
              <a:rPr lang="en-US" dirty="0">
                <a:cs typeface="Arial" panose="020B0604020202020204" pitchFamily="34" charset="0"/>
              </a:rPr>
              <a:t>ONLY 7 Findings—NONE concerning assessment </a:t>
            </a:r>
            <a:r>
              <a:rPr lang="en-US" dirty="0">
                <a:cs typeface="Arial" panose="020B0604020202020204" pitchFamily="34" charset="0"/>
                <a:sym typeface="Wingdings" panose="05000000000000000000" pitchFamily="2" charset="2"/>
              </a:rPr>
              <a:t> </a:t>
            </a:r>
          </a:p>
          <a:p>
            <a:pPr lvl="1">
              <a:defRPr/>
            </a:pPr>
            <a:r>
              <a:rPr lang="en-US" dirty="0">
                <a:cs typeface="Arial" panose="020B0604020202020204" pitchFamily="34" charset="0"/>
                <a:sym typeface="Wingdings" panose="05000000000000000000" pitchFamily="2" charset="2"/>
              </a:rPr>
              <a:t>8.2.a is reviewed by the onsite committee as well</a:t>
            </a:r>
          </a:p>
          <a:p>
            <a:pPr lvl="2">
              <a:defRPr/>
            </a:pPr>
            <a:r>
              <a:rPr lang="en-US" dirty="0">
                <a:cs typeface="Arial" panose="020B0604020202020204" pitchFamily="34" charset="0"/>
                <a:sym typeface="Wingdings" panose="05000000000000000000" pitchFamily="2" charset="2"/>
              </a:rPr>
              <a:t>Be on the lookout in January/February for more details</a:t>
            </a:r>
          </a:p>
          <a:p>
            <a:pPr>
              <a:defRPr/>
            </a:pPr>
            <a:r>
              <a:rPr lang="en-US" dirty="0">
                <a:cs typeface="Arial" panose="020B0604020202020204" pitchFamily="34" charset="0"/>
                <a:sym typeface="Wingdings" panose="05000000000000000000" pitchFamily="2" charset="2"/>
              </a:rPr>
              <a:t>IE Website Updates</a:t>
            </a:r>
          </a:p>
          <a:p>
            <a:pPr lvl="1">
              <a:defRPr/>
            </a:pPr>
            <a:r>
              <a:rPr lang="en-US" dirty="0">
                <a:cs typeface="Arial" panose="020B0604020202020204" pitchFamily="34" charset="0"/>
                <a:sym typeface="Wingdings" panose="05000000000000000000" pitchFamily="2" charset="2"/>
              </a:rPr>
              <a:t>UAC minutes and slides can be found here – </a:t>
            </a:r>
            <a:r>
              <a:rPr lang="en-US" dirty="0">
                <a:solidFill>
                  <a:schemeClr val="accent5"/>
                </a:solidFill>
                <a:cs typeface="Arial" panose="020B0604020202020204" pitchFamily="34" charset="0"/>
                <a:sym typeface="Wingdings" panose="05000000000000000000" pitchFamily="2" charset="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https://ie.tcu.edu/university-assessment-committee-meetings/</a:t>
            </a:r>
            <a:r>
              <a:rPr lang="en-US" dirty="0">
                <a:solidFill>
                  <a:schemeClr val="accent5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</a:p>
          <a:p>
            <a:pPr lvl="1">
              <a:defRPr/>
            </a:pPr>
            <a:r>
              <a:rPr lang="en-US" dirty="0">
                <a:cs typeface="Arial" panose="020B0604020202020204" pitchFamily="34" charset="0"/>
                <a:sym typeface="Wingdings" panose="05000000000000000000" pitchFamily="2" charset="2"/>
              </a:rPr>
              <a:t>Directions for New Programs – </a:t>
            </a:r>
            <a:r>
              <a:rPr lang="en-US" dirty="0">
                <a:solidFill>
                  <a:schemeClr val="accent5"/>
                </a:solidFill>
                <a:cs typeface="Arial" panose="020B0604020202020204" pitchFamily="34" charset="0"/>
                <a:sym typeface="Wingdings" panose="05000000000000000000" pitchFamily="2" charset="2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https://ie.tcu.edu/assessment/new-program/</a:t>
            </a:r>
            <a:r>
              <a:rPr lang="en-US" dirty="0">
                <a:solidFill>
                  <a:schemeClr val="accent5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</a:p>
          <a:p>
            <a:pPr lvl="1">
              <a:defRPr/>
            </a:pPr>
            <a:r>
              <a:rPr lang="en-US" dirty="0">
                <a:cs typeface="Arial" panose="020B0604020202020204" pitchFamily="34" charset="0"/>
                <a:sym typeface="Wingdings" panose="05000000000000000000" pitchFamily="2" charset="2"/>
              </a:rPr>
              <a:t>Long term Planning and Curriculum maps Information– </a:t>
            </a:r>
            <a:r>
              <a:rPr lang="en-US" dirty="0">
                <a:solidFill>
                  <a:schemeClr val="accent5"/>
                </a:solidFill>
                <a:cs typeface="Arial" panose="020B0604020202020204" pitchFamily="34" charset="0"/>
                <a:sym typeface="Wingdings" panose="05000000000000000000" pitchFamily="2" charset="2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https://ie.tcu.edu/assessment/existing-programs/</a:t>
            </a:r>
            <a:r>
              <a:rPr lang="en-US" dirty="0">
                <a:solidFill>
                  <a:schemeClr val="accent5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</a:p>
          <a:p>
            <a:pPr lvl="2"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B3F0BC3-D4E3-4597-B131-57CFC31A0B05}"/>
              </a:ext>
            </a:extLst>
          </p:cNvPr>
          <p:cNvSpPr txBox="1"/>
          <p:nvPr/>
        </p:nvSpPr>
        <p:spPr>
          <a:xfrm>
            <a:off x="857250" y="334963"/>
            <a:ext cx="6946900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spc="3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Aktiv Grotesk Light" panose="020B0404020202020204" pitchFamily="34" charset="0"/>
                <a:cs typeface="Arial" panose="020B0604020202020204" pitchFamily="34" charset="0"/>
              </a:rPr>
              <a:t>University Assessment Committee</a:t>
            </a:r>
          </a:p>
        </p:txBody>
      </p:sp>
      <p:pic>
        <p:nvPicPr>
          <p:cNvPr id="5126" name="Picture 12">
            <a:extLst>
              <a:ext uri="{FF2B5EF4-FFF2-40B4-BE49-F238E27FC236}">
                <a16:creationId xmlns:a16="http://schemas.microsoft.com/office/drawing/2014/main" id="{96210931-46B6-4A8C-9B2B-EC8D5FB528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225" y="5924550"/>
            <a:ext cx="1400175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8">
            <a:extLst>
              <a:ext uri="{FF2B5EF4-FFF2-40B4-BE49-F238E27FC236}">
                <a16:creationId xmlns:a16="http://schemas.microsoft.com/office/drawing/2014/main" id="{426988E0-A1B1-4390-8A51-4A3A832ADA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8913" y="6324600"/>
            <a:ext cx="1573212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00619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7A203AC-BBBD-4A38-B9E8-A0B5D3B3995D}"/>
              </a:ext>
            </a:extLst>
          </p:cNvPr>
          <p:cNvSpPr/>
          <p:nvPr/>
        </p:nvSpPr>
        <p:spPr>
          <a:xfrm>
            <a:off x="0" y="0"/>
            <a:ext cx="12192000" cy="1343025"/>
          </a:xfrm>
          <a:prstGeom prst="rect">
            <a:avLst/>
          </a:prstGeom>
          <a:solidFill>
            <a:srgbClr val="4D19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243" name="Title 1">
            <a:extLst>
              <a:ext uri="{FF2B5EF4-FFF2-40B4-BE49-F238E27FC236}">
                <a16:creationId xmlns:a16="http://schemas.microsoft.com/office/drawing/2014/main" id="{57360C50-B858-452F-9C98-4165F20795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19150" y="652463"/>
            <a:ext cx="9055100" cy="525462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chemeClr val="bg1"/>
                </a:solidFill>
                <a:latin typeface="Arial" panose="020B0604020202020204" pitchFamily="34" charset="0"/>
                <a:ea typeface="Aktiv Grotesk Light" pitchFamily="34" charset="0"/>
                <a:cs typeface="Arial" panose="020B0604020202020204" pitchFamily="34" charset="0"/>
              </a:rPr>
              <a:t>Important 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D98CEE-DFAD-4706-9A92-1F9FAC330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93" y="1587499"/>
            <a:ext cx="11090213" cy="4403725"/>
          </a:xfrm>
        </p:spPr>
        <p:txBody>
          <a:bodyPr rtlCol="0">
            <a:normAutofit fontScale="92500" lnSpcReduction="20000"/>
          </a:bodyPr>
          <a:lstStyle/>
          <a:p>
            <a:pPr eaLnBrk="1" fontAlgn="ctr" hangingPunct="1">
              <a:defRPr/>
            </a:pPr>
            <a:r>
              <a:rPr lang="en-US" b="1" dirty="0"/>
              <a:t>January 17- CY 2022 Reports due</a:t>
            </a:r>
          </a:p>
          <a:p>
            <a:pPr eaLnBrk="1" fontAlgn="ctr" hangingPunct="1">
              <a:defRPr/>
            </a:pPr>
            <a:r>
              <a:rPr lang="en-US" dirty="0"/>
              <a:t>REVIEWS</a:t>
            </a:r>
          </a:p>
          <a:p>
            <a:pPr lvl="1" eaLnBrk="1" fontAlgn="ctr" hangingPunct="1">
              <a:defRPr/>
            </a:pPr>
            <a:r>
              <a:rPr lang="en-US" dirty="0"/>
              <a:t>2 weeks for AA review (</a:t>
            </a:r>
            <a:r>
              <a:rPr lang="en-US" b="1" dirty="0"/>
              <a:t>January 18 - February 7</a:t>
            </a:r>
            <a:r>
              <a:rPr lang="en-US" dirty="0"/>
              <a:t>)</a:t>
            </a:r>
          </a:p>
          <a:p>
            <a:pPr lvl="2" eaLnBrk="1" fontAlgn="ctr" hangingPunct="1">
              <a:defRPr/>
            </a:pPr>
            <a:r>
              <a:rPr lang="en-US" dirty="0"/>
              <a:t>1 week for programs to make changes</a:t>
            </a:r>
          </a:p>
          <a:p>
            <a:pPr lvl="1" eaLnBrk="1" fontAlgn="ctr" hangingPunct="1">
              <a:defRPr/>
            </a:pPr>
            <a:r>
              <a:rPr lang="en-US" dirty="0"/>
              <a:t>2 weeks for UAC review. (</a:t>
            </a:r>
            <a:r>
              <a:rPr lang="en-US" b="1" dirty="0"/>
              <a:t>February 8 - 28</a:t>
            </a:r>
            <a:r>
              <a:rPr lang="en-US" dirty="0"/>
              <a:t>)</a:t>
            </a:r>
          </a:p>
          <a:p>
            <a:pPr lvl="2" eaLnBrk="1" fontAlgn="ctr" hangingPunct="1">
              <a:defRPr/>
            </a:pPr>
            <a:r>
              <a:rPr lang="en-US" dirty="0"/>
              <a:t>Extra buffer week for programs to make additional changes or meet with AAs or OIE. </a:t>
            </a:r>
          </a:p>
          <a:p>
            <a:pPr lvl="1" eaLnBrk="1" fontAlgn="ctr" hangingPunct="1">
              <a:defRPr/>
            </a:pPr>
            <a:r>
              <a:rPr lang="en-US" b="1" dirty="0"/>
              <a:t>March 3 – Final date to fix all 1s</a:t>
            </a:r>
          </a:p>
          <a:p>
            <a:pPr lvl="1" eaLnBrk="1" fontAlgn="ctr" hangingPunct="1">
              <a:defRPr/>
            </a:pPr>
            <a:r>
              <a:rPr lang="en-US" b="1" dirty="0"/>
              <a:t>March 6-9 – On Site committee will be on campus</a:t>
            </a:r>
          </a:p>
          <a:p>
            <a:pPr>
              <a:defRPr/>
            </a:pPr>
            <a:r>
              <a:rPr lang="en-US" b="1" dirty="0">
                <a:highlight>
                  <a:srgbClr val="FFFF00"/>
                </a:highlight>
                <a:cs typeface="Arial" panose="020B0604020202020204" pitchFamily="34" charset="0"/>
              </a:rPr>
              <a:t>2023 UAC Meetings </a:t>
            </a:r>
            <a:r>
              <a:rPr lang="en-US" sz="1900" dirty="0">
                <a:highlight>
                  <a:srgbClr val="FFFF00"/>
                </a:highlight>
                <a:cs typeface="Arial" panose="020B0604020202020204" pitchFamily="34" charset="0"/>
              </a:rPr>
              <a:t>(</a:t>
            </a:r>
            <a:r>
              <a:rPr lang="en-US" sz="1900" i="1" dirty="0">
                <a:highlight>
                  <a:srgbClr val="FFFF00"/>
                </a:highlight>
                <a:cs typeface="Arial" panose="020B0604020202020204" pitchFamily="34" charset="0"/>
              </a:rPr>
              <a:t>Be on the look out for a doodle poll to ask availability)</a:t>
            </a:r>
            <a:endParaRPr lang="en-US" sz="1900" b="1" dirty="0">
              <a:highlight>
                <a:srgbClr val="FFFF00"/>
              </a:highlight>
              <a:cs typeface="Arial" panose="020B0604020202020204" pitchFamily="34" charset="0"/>
            </a:endParaRPr>
          </a:p>
          <a:p>
            <a:pPr lvl="1">
              <a:defRPr/>
            </a:pPr>
            <a:r>
              <a:rPr lang="en-US" dirty="0">
                <a:cs typeface="Arial" panose="020B0604020202020204" pitchFamily="34" charset="0"/>
              </a:rPr>
              <a:t>February 16</a:t>
            </a:r>
          </a:p>
          <a:p>
            <a:pPr lvl="1">
              <a:defRPr/>
            </a:pPr>
            <a:r>
              <a:rPr lang="en-US" dirty="0">
                <a:cs typeface="Arial" panose="020B0604020202020204" pitchFamily="34" charset="0"/>
              </a:rPr>
              <a:t>March 23</a:t>
            </a:r>
          </a:p>
          <a:p>
            <a:pPr lvl="1">
              <a:defRPr/>
            </a:pPr>
            <a:r>
              <a:rPr lang="en-US" dirty="0">
                <a:cs typeface="Arial" panose="020B0604020202020204" pitchFamily="34" charset="0"/>
              </a:rPr>
              <a:t>April 13</a:t>
            </a:r>
          </a:p>
          <a:p>
            <a:pPr eaLnBrk="1" fontAlgn="ctr" hangingPunct="1">
              <a:defRPr/>
            </a:pPr>
            <a:r>
              <a:rPr lang="en-US" sz="2400" i="1" dirty="0"/>
              <a:t>Monday, April 3 [tentative]—turn in the 3 year assessment plan/curriculum map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B3F0BC3-D4E3-4597-B131-57CFC31A0B05}"/>
              </a:ext>
            </a:extLst>
          </p:cNvPr>
          <p:cNvSpPr txBox="1"/>
          <p:nvPr/>
        </p:nvSpPr>
        <p:spPr>
          <a:xfrm>
            <a:off x="857250" y="334963"/>
            <a:ext cx="6946900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spc="3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Aktiv Grotesk Light" panose="020B0404020202020204" pitchFamily="34" charset="0"/>
                <a:cs typeface="Arial" panose="020B0604020202020204" pitchFamily="34" charset="0"/>
              </a:rPr>
              <a:t>University Assessment Committee</a:t>
            </a:r>
          </a:p>
        </p:txBody>
      </p:sp>
      <p:pic>
        <p:nvPicPr>
          <p:cNvPr id="10246" name="Picture 12">
            <a:extLst>
              <a:ext uri="{FF2B5EF4-FFF2-40B4-BE49-F238E27FC236}">
                <a16:creationId xmlns:a16="http://schemas.microsoft.com/office/drawing/2014/main" id="{344C87AB-F062-454C-8C4F-03CC4C9852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225" y="5924550"/>
            <a:ext cx="1400175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7AC89B9-BF0B-480C-89F1-6EF333BB2C46}"/>
              </a:ext>
            </a:extLst>
          </p:cNvPr>
          <p:cNvCxnSpPr/>
          <p:nvPr/>
        </p:nvCxnSpPr>
        <p:spPr>
          <a:xfrm flipH="1">
            <a:off x="9163050" y="3502025"/>
            <a:ext cx="3092450" cy="3433763"/>
          </a:xfrm>
          <a:prstGeom prst="line">
            <a:avLst/>
          </a:prstGeom>
          <a:ln w="50800" cap="rnd">
            <a:solidFill>
              <a:srgbClr val="4D19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8" name="Picture 18">
            <a:extLst>
              <a:ext uri="{FF2B5EF4-FFF2-40B4-BE49-F238E27FC236}">
                <a16:creationId xmlns:a16="http://schemas.microsoft.com/office/drawing/2014/main" id="{4877FC6C-721F-4759-B741-1C9BB3C771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8913" y="6324600"/>
            <a:ext cx="1573212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7A203AC-BBBD-4A38-B9E8-A0B5D3B3995D}"/>
              </a:ext>
            </a:extLst>
          </p:cNvPr>
          <p:cNvSpPr/>
          <p:nvPr/>
        </p:nvSpPr>
        <p:spPr>
          <a:xfrm>
            <a:off x="0" y="0"/>
            <a:ext cx="12192000" cy="1343025"/>
          </a:xfrm>
          <a:prstGeom prst="rect">
            <a:avLst/>
          </a:prstGeom>
          <a:solidFill>
            <a:srgbClr val="4D19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267" name="Title 1">
            <a:extLst>
              <a:ext uri="{FF2B5EF4-FFF2-40B4-BE49-F238E27FC236}">
                <a16:creationId xmlns:a16="http://schemas.microsoft.com/office/drawing/2014/main" id="{A8F7A913-2397-4139-95B6-6BE114C356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14638" y="408781"/>
            <a:ext cx="10455654" cy="525462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chemeClr val="bg1"/>
                </a:solidFill>
                <a:latin typeface="Arial" panose="020B0604020202020204" pitchFamily="34" charset="0"/>
                <a:ea typeface="Aktiv Grotesk Light" pitchFamily="34" charset="0"/>
                <a:cs typeface="Arial" panose="020B0604020202020204" pitchFamily="34" charset="0"/>
              </a:rPr>
              <a:t>Action Items for December 2022 and January 2023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D98CEE-DFAD-4706-9A92-1F9FAC330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375" y="1587500"/>
            <a:ext cx="9640888" cy="36322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000" dirty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rPr>
              <a:t>Continue to encourage collecting and analyzing data for the CY 2022 reports.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000" dirty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rPr>
              <a:t>Communicate dates and expectations to your assessment ambassadors and program coordinators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000" dirty="0"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rPr>
              <a:t>Assessment Ambassador (January) and UAC (February) Reviews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Aktiv Grotesk" panose="020B05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270" name="Picture 12">
            <a:extLst>
              <a:ext uri="{FF2B5EF4-FFF2-40B4-BE49-F238E27FC236}">
                <a16:creationId xmlns:a16="http://schemas.microsoft.com/office/drawing/2014/main" id="{383E7B06-F57A-4F7D-9DAB-11947DBB2B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225" y="5924550"/>
            <a:ext cx="1400175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7AC89B9-BF0B-480C-89F1-6EF333BB2C46}"/>
              </a:ext>
            </a:extLst>
          </p:cNvPr>
          <p:cNvCxnSpPr/>
          <p:nvPr/>
        </p:nvCxnSpPr>
        <p:spPr>
          <a:xfrm flipH="1">
            <a:off x="9163050" y="3502025"/>
            <a:ext cx="3092450" cy="3433763"/>
          </a:xfrm>
          <a:prstGeom prst="line">
            <a:avLst/>
          </a:prstGeom>
          <a:ln w="50800" cap="rnd">
            <a:solidFill>
              <a:srgbClr val="4D19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72" name="Picture 18">
            <a:extLst>
              <a:ext uri="{FF2B5EF4-FFF2-40B4-BE49-F238E27FC236}">
                <a16:creationId xmlns:a16="http://schemas.microsoft.com/office/drawing/2014/main" id="{21DAE3A0-6C12-4617-BBB9-2F50A93AA6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8913" y="6324600"/>
            <a:ext cx="1573212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>
            <a:extLst>
              <a:ext uri="{FF2B5EF4-FFF2-40B4-BE49-F238E27FC236}">
                <a16:creationId xmlns:a16="http://schemas.microsoft.com/office/drawing/2014/main" id="{4C70A93C-681B-4977-B517-D553BD750F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1700" y="2017713"/>
            <a:ext cx="5308600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CU Colors-1">
      <a:dk1>
        <a:srgbClr val="000000"/>
      </a:dk1>
      <a:lt1>
        <a:srgbClr val="FFFFFF"/>
      </a:lt1>
      <a:dk2>
        <a:srgbClr val="4D1979"/>
      </a:dk2>
      <a:lt2>
        <a:srgbClr val="ECEDEE"/>
      </a:lt2>
      <a:accent1>
        <a:srgbClr val="F47D20"/>
      </a:accent1>
      <a:accent2>
        <a:srgbClr val="F9D44B"/>
      </a:accent2>
      <a:accent3>
        <a:srgbClr val="95DACF"/>
      </a:accent3>
      <a:accent4>
        <a:srgbClr val="DCC2F2"/>
      </a:accent4>
      <a:accent5>
        <a:srgbClr val="007B6E"/>
      </a:accent5>
      <a:accent6>
        <a:srgbClr val="E2D0A6"/>
      </a:accent6>
      <a:hlink>
        <a:srgbClr val="95DACF"/>
      </a:hlink>
      <a:folHlink>
        <a:srgbClr val="007B6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3165</TotalTime>
  <Words>437</Words>
  <Application>Microsoft Office PowerPoint</Application>
  <PresentationFormat>Widescreen</PresentationFormat>
  <Paragraphs>56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Aktiv Grotesk</vt:lpstr>
      <vt:lpstr>Aktiv Grotesk Black</vt:lpstr>
      <vt:lpstr>Aktiv Grotesk Light</vt:lpstr>
      <vt:lpstr>Arial</vt:lpstr>
      <vt:lpstr>Arial Black</vt:lpstr>
      <vt:lpstr>Calibri</vt:lpstr>
      <vt:lpstr>Calibri Light</vt:lpstr>
      <vt:lpstr>Wingdings</vt:lpstr>
      <vt:lpstr>Office Theme</vt:lpstr>
      <vt:lpstr>University Assessment Committee</vt:lpstr>
      <vt:lpstr>New Programs</vt:lpstr>
      <vt:lpstr>PowerPoint Presentation</vt:lpstr>
      <vt:lpstr>Updates</vt:lpstr>
      <vt:lpstr>Important dates</vt:lpstr>
      <vt:lpstr>Action Items for December 2022 and January 2023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McDuffie-Rabb, Nicole</cp:lastModifiedBy>
  <cp:revision>155</cp:revision>
  <dcterms:created xsi:type="dcterms:W3CDTF">2020-02-20T17:52:50Z</dcterms:created>
  <dcterms:modified xsi:type="dcterms:W3CDTF">2022-12-08T18:55:24Z</dcterms:modified>
</cp:coreProperties>
</file>